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485" r:id="rId2"/>
    <p:sldId id="486" r:id="rId3"/>
    <p:sldId id="479" r:id="rId4"/>
    <p:sldId id="259" r:id="rId5"/>
    <p:sldId id="487" r:id="rId6"/>
    <p:sldId id="281" r:id="rId7"/>
    <p:sldId id="488" r:id="rId8"/>
    <p:sldId id="280" r:id="rId9"/>
    <p:sldId id="490" r:id="rId10"/>
    <p:sldId id="287" r:id="rId11"/>
    <p:sldId id="499" r:id="rId12"/>
    <p:sldId id="469" r:id="rId13"/>
  </p:sldIdLst>
  <p:sldSz cx="9144000" cy="5143500" type="screen16x9"/>
  <p:notesSz cx="6858000" cy="9144000"/>
  <p:defaultTextStyle>
    <a:defPPr>
      <a:defRPr lang="zh-CN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orient="horz" pos="680">
          <p15:clr>
            <a:srgbClr val="A4A3A4"/>
          </p15:clr>
        </p15:guide>
        <p15:guide id="3" orient="horz" pos="2935">
          <p15:clr>
            <a:srgbClr val="A4A3A4"/>
          </p15:clr>
        </p15:guide>
        <p15:guide id="4" pos="2880">
          <p15:clr>
            <a:srgbClr val="A4A3A4"/>
          </p15:clr>
        </p15:guide>
        <p15:guide id="5" pos="373">
          <p15:clr>
            <a:srgbClr val="A4A3A4"/>
          </p15:clr>
        </p15:guide>
        <p15:guide id="6" pos="537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5E9B"/>
    <a:srgbClr val="071F65"/>
    <a:srgbClr val="F39700"/>
    <a:srgbClr val="909090"/>
    <a:srgbClr val="454545"/>
    <a:srgbClr val="FF8607"/>
    <a:srgbClr val="282828"/>
    <a:srgbClr val="006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3" autoAdjust="0"/>
    <p:restoredTop sz="71898" autoAdjust="0"/>
  </p:normalViewPr>
  <p:slideViewPr>
    <p:cSldViewPr snapToGrid="0" snapToObjects="1">
      <p:cViewPr>
        <p:scale>
          <a:sx n="100" d="100"/>
          <a:sy n="100" d="100"/>
        </p:scale>
        <p:origin x="1782" y="204"/>
      </p:cViewPr>
      <p:guideLst>
        <p:guide orient="horz" pos="1620"/>
        <p:guide orient="horz" pos="680"/>
        <p:guide orient="horz" pos="2935"/>
        <p:guide pos="2880"/>
        <p:guide pos="373"/>
        <p:guide pos="53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18F8A-74B5-9148-A891-627592061A38}" type="datetimeFigureOut">
              <a:rPr kumimoji="1" lang="zh-CN" altLang="en-US" smtClean="0"/>
              <a:t>2023/9/18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768D9-5829-CA4C-800C-5932EF9830F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6ACD6-F780-4A47-B5D9-D292A4BD6F81}" type="datetimeFigureOut">
              <a:rPr kumimoji="1" lang="zh-CN" altLang="en-US" smtClean="0"/>
              <a:t>2023/9/18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2715C-60D8-4442-95C1-470452B8606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实验结果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:</a:t>
            </a: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在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CIFAR-10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上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的一步和两步生成质量分别达到新的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state-of-the-art FID 3.55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和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2.93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。</a:t>
            </a: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在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ImageNet 64x64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上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一致性的一步和两步生成质量分别达到创记录的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FID 6.20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和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4.70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。</a:t>
            </a: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一致性训练明显优于现有的单步生成模型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如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VAE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和正常化流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在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CIFAR-10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上的性能与渐进蒸馏的单步生成质量相当。</a:t>
            </a: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一致性模型支持高质量的零样本编辑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如图像上色、超分辨率、笔画导向生成等。</a:t>
            </a:r>
          </a:p>
          <a:p>
            <a:endParaRPr lang="en-US" altLang="zh-CN" dirty="0"/>
          </a:p>
          <a:p>
            <a:r>
              <a:rPr lang="en-US" altLang="zh-CN" dirty="0"/>
              <a:t>Various factors that affect consistency distillation (CD) and consistency training (CT) on CIFAR-10. The best configuration for CD is LPIPS, </a:t>
            </a:r>
            <a:r>
              <a:rPr lang="en-US" altLang="zh-CN" dirty="0" err="1"/>
              <a:t>Heun</a:t>
            </a:r>
            <a:r>
              <a:rPr lang="en-US" altLang="zh-CN" dirty="0"/>
              <a:t> ODE solver, and N “ 18. Our adaptive schedule functions for N and μ make CT converge significantly faster than fixing them to be constants during the course of optimization.</a:t>
            </a:r>
          </a:p>
          <a:p>
            <a:endParaRPr lang="en-US" altLang="zh-CN" dirty="0"/>
          </a:p>
          <a:p>
            <a:r>
              <a:rPr lang="en-US" altLang="zh-CN" dirty="0"/>
              <a:t>Multistep image generation with consistency distillation (CD). CD outperforms progressive distillation (PD) across all datasets and sampling steps. The only exception is single-step generation on Bedroom 256 ˆ 256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7F0A08-E6EF-471E-B9F0-30955EF06F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altLang="zh-CN" sz="1800" b="1" kern="1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Consistency models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支持快速单步生成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同时保留了扩散模型逐步采样以换取质量的灵活性。</a:t>
            </a:r>
          </a:p>
          <a:p>
            <a:pPr algn="l">
              <a:buFont typeface="+mj-lt"/>
              <a:buAutoNum type="arabicPeriod"/>
            </a:pPr>
            <a:r>
              <a:rPr lang="en-US" altLang="zh-CN" sz="900" b="1" kern="1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Consistency models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是迄今最好的不需要合成数据的扩散模型蒸馏技术。</a:t>
            </a:r>
          </a:p>
          <a:p>
            <a:pPr algn="l">
              <a:buFont typeface="+mj-lt"/>
              <a:buAutoNum type="arabicPeriod"/>
            </a:pPr>
            <a:r>
              <a:rPr lang="en-US" altLang="zh-CN" sz="900" b="1" kern="1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Consistency Training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作为独立的生成模型族</a:t>
            </a:r>
            <a:r>
              <a:rPr lang="en-US" altLang="zh-CN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性能强于现有单步非对抗生成模型。</a:t>
            </a:r>
          </a:p>
          <a:p>
            <a:pPr algn="l">
              <a:buFont typeface="+mj-lt"/>
              <a:buAutoNum type="arabicPeriod"/>
            </a:pPr>
            <a:r>
              <a:rPr lang="en-US" altLang="zh-CN" sz="900" b="1" kern="1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Consistency models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同时继承了扩散模型的零样本编辑能力。</a:t>
            </a:r>
          </a:p>
          <a:p>
            <a:pPr algn="l">
              <a:buFont typeface="+mj-lt"/>
              <a:buAutoNum type="arabicPeriod"/>
            </a:pPr>
            <a:r>
              <a:rPr lang="en-US" altLang="zh-CN" sz="900" b="1" kern="1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Consistency models</a:t>
            </a:r>
            <a:r>
              <a:rPr lang="zh-CN" altLang="en-US" b="0" i="0" dirty="0">
                <a:solidFill>
                  <a:srgbClr val="1C1917"/>
                </a:solidFill>
                <a:effectLst/>
                <a:latin typeface="-apple-system"/>
              </a:rPr>
              <a:t>为快速高质量生成和编辑开启了新的可能性。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294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作为一个图像生成</a:t>
            </a:r>
            <a:r>
              <a:rPr lang="en-US" altLang="zh-CN" sz="8800" b="0" i="0" dirty="0">
                <a:solidFill>
                  <a:srgbClr val="121212"/>
                </a:solidFill>
                <a:effectLst/>
                <a:latin typeface="-apple-system"/>
              </a:rPr>
              <a:t>AI</a:t>
            </a:r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，一致性模型（</a:t>
            </a:r>
            <a:r>
              <a:rPr lang="en-US" altLang="zh-CN" sz="8800" b="0" i="0" dirty="0">
                <a:solidFill>
                  <a:srgbClr val="121212"/>
                </a:solidFill>
                <a:effectLst/>
                <a:latin typeface="-apple-system"/>
              </a:rPr>
              <a:t>Consistency Model</a:t>
            </a:r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）最大的特点在于</a:t>
            </a:r>
            <a:r>
              <a:rPr lang="zh-CN" altLang="en-US" sz="8800" b="1" i="0" dirty="0">
                <a:solidFill>
                  <a:srgbClr val="121212"/>
                </a:solidFill>
                <a:effectLst/>
                <a:latin typeface="-apple-system"/>
              </a:rPr>
              <a:t>快</a:t>
            </a:r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又好。</a:t>
            </a:r>
          </a:p>
          <a:p>
            <a:pPr algn="l"/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相比扩散模型，它主要有两大优势：</a:t>
            </a:r>
          </a:p>
          <a:p>
            <a:pPr algn="l"/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其一，无需对抗训练（</a:t>
            </a:r>
            <a:r>
              <a:rPr lang="en-US" altLang="zh-CN" sz="8800" b="0" i="0" dirty="0">
                <a:solidFill>
                  <a:srgbClr val="121212"/>
                </a:solidFill>
                <a:effectLst/>
                <a:latin typeface="-apple-system"/>
              </a:rPr>
              <a:t>adversarial training</a:t>
            </a:r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），就能直接生成高质量的图像样本。</a:t>
            </a:r>
          </a:p>
          <a:p>
            <a:pPr algn="l"/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其二，相比扩散模型可能需要几百甚至上千次迭代，一致性模型只需要</a:t>
            </a:r>
            <a:r>
              <a:rPr lang="zh-CN" altLang="en-US" sz="8800" b="1" i="0" dirty="0">
                <a:solidFill>
                  <a:srgbClr val="121212"/>
                </a:solidFill>
                <a:effectLst/>
                <a:latin typeface="-apple-system"/>
              </a:rPr>
              <a:t>一两步</a:t>
            </a:r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就能搞定多种图像任务</a:t>
            </a:r>
            <a:r>
              <a:rPr lang="en-US" altLang="zh-CN" sz="8800" b="0" i="0" dirty="0">
                <a:solidFill>
                  <a:srgbClr val="121212"/>
                </a:solidFill>
                <a:effectLst/>
                <a:latin typeface="-apple-system"/>
              </a:rPr>
              <a:t>——</a:t>
            </a:r>
          </a:p>
          <a:p>
            <a:pPr algn="l"/>
            <a:r>
              <a:rPr lang="zh-CN" altLang="en-US" sz="8800" b="0" i="0" dirty="0">
                <a:solidFill>
                  <a:srgbClr val="121212"/>
                </a:solidFill>
                <a:effectLst/>
                <a:latin typeface="-apple-system"/>
              </a:rPr>
              <a:t>包括上色、去噪、超分等，都可以在几步之内搞定，而不需要对这些任务进行明确训练。（当然，如果进行少样本学习的话，生成效果也会更好）</a:t>
            </a:r>
          </a:p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400" b="0" i="0" dirty="0">
              <a:solidFill>
                <a:srgbClr val="1C1917"/>
              </a:solidFill>
              <a:effectLst/>
              <a:latin typeface="-apple-system"/>
            </a:endParaRPr>
          </a:p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400" b="0" i="0" dirty="0">
              <a:solidFill>
                <a:srgbClr val="1C1917"/>
              </a:solidFill>
              <a:effectLst/>
              <a:latin typeface="-apple-system"/>
            </a:endParaRPr>
          </a:p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b="0" i="0" dirty="0">
                <a:solidFill>
                  <a:srgbClr val="1C1917"/>
                </a:solidFill>
                <a:effectLst/>
                <a:latin typeface="-apple-system"/>
              </a:rPr>
              <a:t>实验证明一致性模型可以产生高质量样本</a:t>
            </a:r>
            <a:r>
              <a:rPr lang="en-US" altLang="zh-CN" sz="4400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sz="4400" b="0" i="0" dirty="0">
                <a:solidFill>
                  <a:srgbClr val="1C1917"/>
                </a:solidFill>
                <a:effectLst/>
                <a:latin typeface="-apple-system"/>
              </a:rPr>
              <a:t>并支持零样本编辑任务</a:t>
            </a:r>
            <a:r>
              <a:rPr lang="en-US" altLang="zh-CN" sz="4400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sz="4400" b="0" i="0" dirty="0">
                <a:solidFill>
                  <a:srgbClr val="1C1917"/>
                </a:solidFill>
                <a:effectLst/>
                <a:latin typeface="-apple-system"/>
              </a:rPr>
              <a:t>如图像插值、消除噪声等。在一步和两步生成的质量上</a:t>
            </a:r>
            <a:r>
              <a:rPr lang="en-US" altLang="zh-CN" sz="4400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en-US" altLang="zh-CN" sz="8800" b="0" i="0" dirty="0">
                <a:solidFill>
                  <a:srgbClr val="1C1917"/>
                </a:solidFill>
                <a:effectLst/>
                <a:latin typeface="-apple-system"/>
              </a:rPr>
              <a:t> Consistency model</a:t>
            </a:r>
            <a:r>
              <a:rPr lang="zh-CN" altLang="en-US" sz="4400" b="0" i="0" dirty="0">
                <a:solidFill>
                  <a:srgbClr val="1C1917"/>
                </a:solidFill>
                <a:effectLst/>
                <a:latin typeface="-apple-system"/>
              </a:rPr>
              <a:t>优于</a:t>
            </a:r>
            <a:r>
              <a:rPr lang="en-US" altLang="zh-CN" sz="4400" b="0" i="0" dirty="0">
                <a:solidFill>
                  <a:srgbClr val="1C1917"/>
                </a:solidFill>
                <a:effectLst/>
                <a:latin typeface="-apple-system"/>
              </a:rPr>
              <a:t>Progressive Distillation,</a:t>
            </a:r>
            <a:r>
              <a:rPr lang="zh-CN" altLang="en-US" sz="4400" b="0" i="0" dirty="0">
                <a:solidFill>
                  <a:srgbClr val="1C1917"/>
                </a:solidFill>
                <a:effectLst/>
                <a:latin typeface="-apple-system"/>
              </a:rPr>
              <a:t>一致性训练也优于现有单步生成模型。</a:t>
            </a:r>
          </a:p>
          <a:p>
            <a:endParaRPr lang="zh-CN" altLang="en-US" sz="1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7F0A08-E6EF-471E-B9F0-30955EF06FBC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 </a:t>
            </a:r>
            <a:r>
              <a:rPr lang="en-US" altLang="zh-CN" dirty="0"/>
              <a:t>Consistency Models </a:t>
            </a:r>
            <a:r>
              <a:rPr lang="zh-CN" altLang="en-US" dirty="0"/>
              <a:t>建立在连续时间扩散模型中的概率流 </a:t>
            </a:r>
            <a:r>
              <a:rPr lang="en-US" altLang="zh-CN" dirty="0"/>
              <a:t>(PF) </a:t>
            </a:r>
            <a:r>
              <a:rPr lang="zh-CN" altLang="en-US" dirty="0"/>
              <a:t>常微分方程 </a:t>
            </a:r>
            <a:r>
              <a:rPr lang="en-US" altLang="zh-CN" dirty="0"/>
              <a:t>(ODE) </a:t>
            </a:r>
            <a:r>
              <a:rPr lang="zh-CN" altLang="en-US" dirty="0"/>
              <a:t>之上。</a:t>
            </a:r>
            <a:endParaRPr lang="en-US" altLang="zh-CN" dirty="0"/>
          </a:p>
          <a:p>
            <a:r>
              <a:rPr lang="zh-CN" altLang="en-US" dirty="0"/>
              <a:t>如上图 </a:t>
            </a:r>
            <a:r>
              <a:rPr lang="en-US" altLang="zh-CN" dirty="0"/>
              <a:t> </a:t>
            </a:r>
            <a:r>
              <a:rPr lang="zh-CN" altLang="en-US" dirty="0"/>
              <a:t>所示，给定一个将数据平滑地转换为噪声的 </a:t>
            </a:r>
            <a:r>
              <a:rPr lang="en-US" altLang="zh-CN" dirty="0"/>
              <a:t>PF ODE</a:t>
            </a:r>
            <a:r>
              <a:rPr lang="zh-CN" altLang="en-US" dirty="0"/>
              <a:t>，</a:t>
            </a:r>
            <a:r>
              <a:rPr lang="en-US" altLang="zh-CN" dirty="0"/>
              <a:t>Consistency Models </a:t>
            </a:r>
            <a:r>
              <a:rPr lang="zh-CN" altLang="en-US" dirty="0"/>
              <a:t>可以学习将任意时间步（</a:t>
            </a:r>
            <a:r>
              <a:rPr lang="en-US" altLang="zh-CN" dirty="0"/>
              <a:t>time step</a:t>
            </a:r>
            <a:r>
              <a:rPr lang="zh-CN" altLang="en-US" dirty="0"/>
              <a:t>）的任意点映射成轨迹起点，并进行生成建模。因此，</a:t>
            </a:r>
            <a:r>
              <a:rPr lang="en-US" altLang="zh-CN" dirty="0"/>
              <a:t>Consistency Models </a:t>
            </a:r>
            <a:r>
              <a:rPr lang="zh-CN" altLang="en-US" dirty="0"/>
              <a:t>有一个显著的特性是自洽性（</a:t>
            </a:r>
            <a:r>
              <a:rPr lang="en-US" altLang="zh-CN" dirty="0"/>
              <a:t>self-consistency</a:t>
            </a:r>
            <a:r>
              <a:rPr lang="zh-CN" altLang="en-US" dirty="0"/>
              <a:t>）：同一轨迹上的点会映射到相同的初始点。这也是模型被命名为 </a:t>
            </a:r>
            <a:r>
              <a:rPr lang="en-US" altLang="zh-CN" dirty="0"/>
              <a:t>Consistency Models</a:t>
            </a:r>
            <a:r>
              <a:rPr lang="zh-CN" altLang="en-US" dirty="0"/>
              <a:t>（一致性模型）的原因。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本文介绍了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Consistency Models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两种基于自洽性的训练方法。第一种训练方法是评估转换随机噪声向量（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ODE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轨迹的端点，例如图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1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中的 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Helvetica Neue"/>
              </a:rPr>
              <a:t>x_T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）来生成数据样本（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ODE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轨迹的初始点，例如图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1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中的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x_0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），并将扩散模型进行有效提取迭代优化，从而提高了样本质量，以更多计算为代价执行零样本数据编辑操作。</a:t>
            </a:r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介绍了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Consistency Models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两种基于自洽性的训练方法。第一种训练方法是评估转换随机噪声向量（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ODE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轨迹的端点，例如图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1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中的 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Helvetica Neue"/>
              </a:rPr>
              <a:t>x_T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）来生成数据样本（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ODE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轨迹的初始点，例如图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1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中的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x_0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），并将扩散模型进行有效提取迭代优化，从而提高了样本质量，以更多计算为代价执行零样本数据编辑操作。</a:t>
            </a:r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/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第二种方法则是独立进行训练，不依赖于预先训练的扩散模型，从而建立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Consistency Models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作为独立的生成模型系列的基石。</a:t>
            </a:r>
          </a:p>
          <a:p>
            <a:pPr algn="l"/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需要注意的地方是，这两种训练方法都不需要对抗训练，并且都允许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Consistency Models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灵活采用神经网络架构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7F0A08-E6EF-471E-B9F0-30955EF06F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Consistency Models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假设存在一个函数 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 ，对于上述过程中的每个点，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都能输出一个相同的值即公式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1</a:t>
            </a: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并且对于轨迹的起点 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x0= 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，我们有公式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2</a:t>
            </a: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那么对于轨迹中任意一点，我们代入先验分布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即可得到公式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。这样也就完成了一步采样。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通过训练一个神经网络来拟合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，但是这里要满足两个条件，一个是轨迹上的点输出值一致，一个是在起始时间点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为一个对于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x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的恒等函数。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观察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的性质，显然，公式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可以得到我们想要的生成结果。但一般认为，这样的生成误差会比较大。就像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DDPM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也可以通过预测噪声直接从</a:t>
            </a:r>
            <a:r>
              <a:rPr lang="en-US" altLang="zh-CN" b="0" i="0" dirty="0" err="1">
                <a:solidFill>
                  <a:srgbClr val="121212"/>
                </a:solidFill>
                <a:effectLst/>
                <a:latin typeface="-apple-system"/>
              </a:rPr>
              <a:t>xt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预测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x0 ,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但我们会依赖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xt,x0 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预测 </a:t>
            </a:r>
            <a:r>
              <a:rPr lang="en-US" altLang="zh-CN" b="0" i="0" dirty="0" err="1">
                <a:solidFill>
                  <a:srgbClr val="121212"/>
                </a:solidFill>
                <a:effectLst/>
                <a:latin typeface="-apple-system"/>
              </a:rPr>
              <a:t>xt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−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1 ,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依次向下采样来获得 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x0 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来减小误差。</a:t>
            </a:r>
          </a:p>
          <a:p>
            <a:pPr algn="l"/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endParaRPr lang="zh-CN" altLang="en-US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7F0A08-E6EF-471E-B9F0-30955EF06F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136860" y="4786900"/>
            <a:ext cx="820283" cy="276999"/>
          </a:xfrm>
          <a:prstGeom prst="rect">
            <a:avLst/>
          </a:prstGeom>
        </p:spPr>
        <p:txBody>
          <a:bodyPr lIns="68580" tIns="34290" rIns="68580" bIns="34290"/>
          <a:lstStyle/>
          <a:p>
            <a:pPr algn="ctr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 </a:t>
            </a:r>
            <a:fld id="{2EEF1883-7A0E-4F66-9932-E581691AD397}" type="slidenum"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‹#›</a:t>
            </a:fld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5699-C30D-467A-8D0E-3963926392F4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FCEB-BEC5-49AA-BD47-8CE638F9150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rgbClr val="071F65"/>
          </a:solidFill>
          <a:effectLst/>
          <a:latin typeface="Arial Black" pitchFamily="34" charset="0"/>
          <a:ea typeface="微软雅黑" pitchFamily="34" charset="-122"/>
          <a:cs typeface="+mj-cs"/>
        </a:defRPr>
      </a:lvl1pPr>
    </p:titleStyle>
    <p:bodyStyle>
      <a:lvl1pPr marL="267970" indent="-267970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itchFamily="18" charset="2"/>
        <a:buChar char=""/>
        <a:defRPr sz="1500" kern="1200" baseline="0">
          <a:solidFill>
            <a:srgbClr val="071F65"/>
          </a:solidFill>
          <a:latin typeface="Arial" charset="0"/>
          <a:ea typeface="微软雅黑" pitchFamily="34" charset="-122"/>
          <a:cs typeface="+mn-cs"/>
        </a:defRPr>
      </a:lvl1pPr>
      <a:lvl2pPr marL="267970" indent="-267970" algn="just" defTabSz="685800" rtl="0" eaLnBrk="1" latinLnBrk="0" hangingPunct="1">
        <a:lnSpc>
          <a:spcPct val="13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itchFamily="49" charset="-122"/>
        <a:buChar char=" "/>
        <a:defRPr sz="1200" kern="1200" baseline="0">
          <a:solidFill>
            <a:srgbClr val="071F65"/>
          </a:solidFill>
          <a:latin typeface="幼圆" pitchFamily="49" charset="-122"/>
          <a:ea typeface="幼圆" pitchFamily="49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5"/>
          <p:cNvSpPr txBox="1"/>
          <p:nvPr/>
        </p:nvSpPr>
        <p:spPr>
          <a:xfrm>
            <a:off x="4136861" y="3741137"/>
            <a:ext cx="1638935" cy="281940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导师：</a:t>
            </a:r>
            <a:r>
              <a:rPr lang="en-US" altLang="zh-CN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周</a:t>
            </a:r>
            <a:r>
              <a:rPr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静  </a:t>
            </a:r>
            <a:r>
              <a:rPr lang="en-US" altLang="zh-CN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张</a:t>
            </a:r>
            <a:r>
              <a:rPr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俊</a:t>
            </a:r>
            <a:r>
              <a:rPr lang="en-US" altLang="zh-CN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驰</a:t>
            </a:r>
          </a:p>
        </p:txBody>
      </p:sp>
      <p:sp>
        <p:nvSpPr>
          <p:cNvPr id="21" name="矩形 20"/>
          <p:cNvSpPr/>
          <p:nvPr/>
        </p:nvSpPr>
        <p:spPr>
          <a:xfrm>
            <a:off x="2529001" y="3188029"/>
            <a:ext cx="3422909" cy="3543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b="1" dirty="0">
                <a:latin typeface="+mj-ea"/>
                <a:ea typeface="+mj-ea"/>
              </a:rPr>
              <a:t>9</a:t>
            </a:r>
            <a:r>
              <a:rPr lang="zh-CN" altLang="en-US" b="1" dirty="0">
                <a:latin typeface="+mj-ea"/>
                <a:ea typeface="+mj-ea"/>
              </a:rPr>
              <a:t>月</a:t>
            </a:r>
            <a:r>
              <a:rPr lang="en-US" altLang="zh-CN" b="1" dirty="0">
                <a:latin typeface="+mj-ea"/>
                <a:ea typeface="+mj-ea"/>
              </a:rPr>
              <a:t>18</a:t>
            </a:r>
            <a:r>
              <a:rPr lang="zh-CN" altLang="en-US" b="1" dirty="0">
                <a:latin typeface="+mj-ea"/>
                <a:ea typeface="+mj-ea"/>
              </a:rPr>
              <a:t>日研究生组会汇报材料</a:t>
            </a:r>
          </a:p>
        </p:txBody>
      </p:sp>
      <p:sp>
        <p:nvSpPr>
          <p:cNvPr id="22" name="矩形 21"/>
          <p:cNvSpPr/>
          <p:nvPr/>
        </p:nvSpPr>
        <p:spPr>
          <a:xfrm>
            <a:off x="2542581" y="3741137"/>
            <a:ext cx="1395254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汇报人：佘依函</a:t>
            </a:r>
            <a:endParaRPr kumimoji="1" lang="en-US" altLang="zh-CN" b="1" dirty="0">
              <a:latin typeface="微软雅黑" pitchFamily="34" charset="-122"/>
              <a:ea typeface="微软雅黑" pitchFamily="34" charset="-122"/>
              <a:cs typeface="微软雅黑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367823" y="2236299"/>
            <a:ext cx="5569546" cy="154657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4000" b="1" dirty="0">
                <a:solidFill>
                  <a:srgbClr val="071F65"/>
                </a:solidFill>
                <a:latin typeface="+mj-ea"/>
                <a:ea typeface="+mj-ea"/>
              </a:rPr>
              <a:t>Consistency Models</a:t>
            </a:r>
          </a:p>
          <a:p>
            <a:endParaRPr lang="en-US" altLang="zh-CN" sz="3200" b="1" i="0" dirty="0">
              <a:solidFill>
                <a:srgbClr val="121212"/>
              </a:solidFill>
              <a:effectLst/>
              <a:latin typeface="-apple-system"/>
            </a:endParaRPr>
          </a:p>
          <a:p>
            <a:endParaRPr lang="en-US" altLang="zh-CN" sz="2400" b="1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2542581" y="3139363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2529001" y="1633327"/>
            <a:ext cx="4875099" cy="43858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121212"/>
                </a:solidFill>
                <a:latin typeface="-apple-system"/>
              </a:rPr>
              <a:t>一致性模型</a:t>
            </a:r>
            <a:endParaRPr lang="zh-CN" altLang="en-US" sz="2400" b="1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14" name="Freeform 5"/>
          <p:cNvSpPr/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6"/>
          <p:cNvSpPr/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581" y="435272"/>
            <a:ext cx="1054759" cy="10547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1" y="52388"/>
            <a:ext cx="3782797" cy="383620"/>
            <a:chOff x="516449" y="314283"/>
            <a:chExt cx="6726667" cy="681048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685800">
                <a:defRPr/>
              </a:pPr>
              <a:endParaRPr lang="zh-CN" altLang="en-US" sz="1350">
                <a:solidFill>
                  <a:prstClr val="black"/>
                </a:solidFill>
                <a:latin typeface="等线"/>
                <a:ea typeface="等线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0" y="339649"/>
              <a:ext cx="5926366" cy="6556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ea typeface="微软雅黑" pitchFamily="34" charset="-122"/>
                  <a:cs typeface="Times New Roman" pitchFamily="18" charset="0"/>
                </a:rPr>
                <a:t>实验结果</a:t>
              </a: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8" name="矩形: 圆角 7"/>
          <p:cNvSpPr/>
          <p:nvPr/>
        </p:nvSpPr>
        <p:spPr>
          <a:xfrm>
            <a:off x="111294" y="545164"/>
            <a:ext cx="5199110" cy="276999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zh-CN" altLang="en-US" sz="1050" dirty="0">
                <a:solidFill>
                  <a:prstClr val="white"/>
                </a:solidFill>
                <a:latin typeface="等线"/>
                <a:ea typeface="等线"/>
              </a:rPr>
              <a:t>数据集：</a:t>
            </a:r>
            <a:r>
              <a:rPr lang="en-US" altLang="zh-CN" sz="1050" dirty="0">
                <a:solidFill>
                  <a:prstClr val="white"/>
                </a:solidFill>
                <a:latin typeface="等线"/>
                <a:ea typeface="等线"/>
              </a:rPr>
              <a:t>CIFAR-10</a:t>
            </a:r>
            <a:r>
              <a:rPr lang="zh-CN" altLang="en-US" sz="1050" dirty="0">
                <a:solidFill>
                  <a:prstClr val="white"/>
                </a:solidFill>
                <a:latin typeface="等线"/>
                <a:ea typeface="等线"/>
              </a:rPr>
              <a:t>、</a:t>
            </a:r>
            <a:r>
              <a:rPr lang="en-US" altLang="zh-CN" sz="1050" dirty="0">
                <a:solidFill>
                  <a:prstClr val="white"/>
                </a:solidFill>
                <a:latin typeface="等线"/>
                <a:ea typeface="等线"/>
              </a:rPr>
              <a:t>ImageNet 64×64</a:t>
            </a:r>
            <a:r>
              <a:rPr lang="zh-CN" altLang="en-US" sz="1050" dirty="0">
                <a:solidFill>
                  <a:prstClr val="white"/>
                </a:solidFill>
                <a:latin typeface="等线"/>
                <a:ea typeface="等线"/>
              </a:rPr>
              <a:t>、</a:t>
            </a:r>
            <a:r>
              <a:rPr lang="en-US" altLang="zh-CN" sz="1050" dirty="0">
                <a:solidFill>
                  <a:prstClr val="white"/>
                </a:solidFill>
                <a:latin typeface="等线"/>
                <a:ea typeface="等线"/>
              </a:rPr>
              <a:t>LSUN Bedroom 256×256</a:t>
            </a:r>
            <a:r>
              <a:rPr lang="zh-CN" altLang="en-US" sz="1050" dirty="0">
                <a:solidFill>
                  <a:prstClr val="white"/>
                </a:solidFill>
                <a:latin typeface="等线"/>
                <a:ea typeface="等线"/>
              </a:rPr>
              <a:t>和</a:t>
            </a:r>
            <a:r>
              <a:rPr lang="en-US" altLang="zh-CN" sz="1050" dirty="0">
                <a:solidFill>
                  <a:prstClr val="white"/>
                </a:solidFill>
                <a:latin typeface="等线"/>
                <a:ea typeface="等线"/>
              </a:rPr>
              <a:t>LSUN Cat 256×256</a:t>
            </a:r>
            <a:endParaRPr lang="zh-CN" altLang="en-US" sz="1050" dirty="0">
              <a:solidFill>
                <a:prstClr val="white"/>
              </a:solidFill>
              <a:latin typeface="等线"/>
              <a:ea typeface="等线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A848BEB-A4C8-D156-75C3-C9BB3D406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5551"/>
            <a:ext cx="9144000" cy="214952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2D37B9E-B74C-E3BF-F730-E67F53773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55073"/>
            <a:ext cx="9144000" cy="20050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5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021433" y="2123092"/>
            <a:ext cx="856645" cy="2039020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总结</a:t>
            </a:r>
          </a:p>
          <a:p>
            <a:endParaRPr lang="zh-CN" altLang="en-US" sz="2800" b="1" dirty="0">
              <a:solidFill>
                <a:schemeClr val="bg1"/>
              </a:solidFill>
            </a:endParaRPr>
          </a:p>
          <a:p>
            <a:endParaRPr lang="zh-CN" altLang="en-US" sz="3600" b="1" dirty="0">
              <a:solidFill>
                <a:schemeClr val="bg1"/>
              </a:solidFill>
            </a:endParaRPr>
          </a:p>
          <a:p>
            <a:endParaRPr lang="zh-CN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87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/>
          <p:nvPr/>
        </p:nvSpPr>
        <p:spPr>
          <a:xfrm>
            <a:off x="4136861" y="3501938"/>
            <a:ext cx="1627690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导师：周静 张俊驰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微软雅黑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529001" y="2948830"/>
            <a:ext cx="3422909" cy="3543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b="1" dirty="0">
                <a:latin typeface="+mj-ea"/>
                <a:ea typeface="+mj-ea"/>
              </a:rPr>
              <a:t>0918</a:t>
            </a:r>
            <a:r>
              <a:rPr lang="zh-CN" altLang="en-US" b="1" dirty="0">
                <a:latin typeface="+mj-ea"/>
                <a:ea typeface="+mj-ea"/>
              </a:rPr>
              <a:t>组会汇报材料</a:t>
            </a:r>
          </a:p>
        </p:txBody>
      </p:sp>
      <p:sp>
        <p:nvSpPr>
          <p:cNvPr id="26" name="矩形 25"/>
          <p:cNvSpPr/>
          <p:nvPr/>
        </p:nvSpPr>
        <p:spPr>
          <a:xfrm>
            <a:off x="2542581" y="3501938"/>
            <a:ext cx="1395254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rPr>
              <a:t>答辩人：佘依函</a:t>
            </a:r>
            <a:endParaRPr kumimoji="1" lang="en-US" altLang="zh-CN" b="1" dirty="0">
              <a:latin typeface="微软雅黑" pitchFamily="34" charset="-122"/>
              <a:ea typeface="微软雅黑" pitchFamily="34" charset="-122"/>
              <a:cs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458991" y="1941827"/>
            <a:ext cx="6597923" cy="83869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5000" b="1" dirty="0">
                <a:solidFill>
                  <a:srgbClr val="071F65"/>
                </a:solidFill>
                <a:latin typeface="+mj-ea"/>
                <a:ea typeface="+mj-ea"/>
              </a:rPr>
              <a:t>请老师批评指正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54258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2529001" y="1633327"/>
            <a:ext cx="4619285" cy="28469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江汉大学 电子信息 </a:t>
            </a:r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2023</a:t>
            </a:r>
            <a:endParaRPr lang="zh-CN" altLang="en-US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Freeform 5"/>
          <p:cNvSpPr/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6"/>
          <p:cNvSpPr/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73141" y="466830"/>
            <a:ext cx="1146310" cy="1146310"/>
            <a:chOff x="1602769" y="143838"/>
            <a:chExt cx="1331936" cy="1331936"/>
          </a:xfrm>
        </p:grpSpPr>
        <p:sp>
          <p:nvSpPr>
            <p:cNvPr id="4" name="椭圆 3"/>
            <p:cNvSpPr/>
            <p:nvPr/>
          </p:nvSpPr>
          <p:spPr>
            <a:xfrm>
              <a:off x="1602769" y="143838"/>
              <a:ext cx="1331936" cy="1331936"/>
            </a:xfrm>
            <a:prstGeom prst="ellipse">
              <a:avLst/>
            </a:prstGeom>
            <a:ln w="165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679041" y="396413"/>
              <a:ext cx="11893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7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目录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638153" y="937949"/>
              <a:ext cx="1263808" cy="303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CONTENTS</a:t>
              </a:r>
              <a:endPara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Freeform 5"/>
          <p:cNvSpPr/>
          <p:nvPr/>
        </p:nvSpPr>
        <p:spPr bwMode="auto">
          <a:xfrm>
            <a:off x="2382" y="2262776"/>
            <a:ext cx="9141619" cy="1084926"/>
          </a:xfrm>
          <a:custGeom>
            <a:avLst/>
            <a:gdLst>
              <a:gd name="T0" fmla="*/ 0 w 2601"/>
              <a:gd name="T1" fmla="*/ 139 h 306"/>
              <a:gd name="T2" fmla="*/ 647 w 2601"/>
              <a:gd name="T3" fmla="*/ 304 h 306"/>
              <a:gd name="T4" fmla="*/ 1863 w 2601"/>
              <a:gd name="T5" fmla="*/ 11 h 306"/>
              <a:gd name="T6" fmla="*/ 2601 w 2601"/>
              <a:gd name="T7" fmla="*/ 2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01" h="306">
                <a:moveTo>
                  <a:pt x="0" y="139"/>
                </a:moveTo>
                <a:cubicBezTo>
                  <a:pt x="0" y="139"/>
                  <a:pt x="179" y="301"/>
                  <a:pt x="647" y="304"/>
                </a:cubicBezTo>
                <a:cubicBezTo>
                  <a:pt x="1090" y="306"/>
                  <a:pt x="1474" y="0"/>
                  <a:pt x="1863" y="11"/>
                </a:cubicBezTo>
                <a:cubicBezTo>
                  <a:pt x="2253" y="21"/>
                  <a:pt x="2601" y="259"/>
                  <a:pt x="2601" y="259"/>
                </a:cubicBezTo>
              </a:path>
            </a:pathLst>
          </a:custGeom>
          <a:noFill/>
          <a:ln w="22225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44" name="矩形 30"/>
          <p:cNvSpPr/>
          <p:nvPr/>
        </p:nvSpPr>
        <p:spPr bwMode="auto">
          <a:xfrm>
            <a:off x="712424" y="3670068"/>
            <a:ext cx="1427404" cy="32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itchFamily="34" charset="-122"/>
              </a:rPr>
              <a:t>文章基本信息</a:t>
            </a:r>
            <a:endParaRPr lang="en-US" altLang="zh-CN" sz="1500" b="1" dirty="0">
              <a:solidFill>
                <a:schemeClr val="accent1"/>
              </a:solidFill>
              <a:sym typeface="微软雅黑" pitchFamily="34" charset="-122"/>
            </a:endParaRPr>
          </a:p>
        </p:txBody>
      </p:sp>
      <p:sp>
        <p:nvSpPr>
          <p:cNvPr id="46" name="矩形 64"/>
          <p:cNvSpPr/>
          <p:nvPr/>
        </p:nvSpPr>
        <p:spPr bwMode="auto">
          <a:xfrm>
            <a:off x="2821589" y="2476408"/>
            <a:ext cx="1551601" cy="32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itchFamily="34" charset="-122"/>
              </a:rPr>
              <a:t>模型设计</a:t>
            </a:r>
          </a:p>
        </p:txBody>
      </p:sp>
      <p:sp>
        <p:nvSpPr>
          <p:cNvPr id="47" name="矩形 66"/>
          <p:cNvSpPr/>
          <p:nvPr/>
        </p:nvSpPr>
        <p:spPr bwMode="auto">
          <a:xfrm>
            <a:off x="4746867" y="3024539"/>
            <a:ext cx="2025184" cy="32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itchFamily="34" charset="-122"/>
              </a:rPr>
              <a:t>实验结果</a:t>
            </a:r>
          </a:p>
        </p:txBody>
      </p:sp>
      <p:grpSp>
        <p:nvGrpSpPr>
          <p:cNvPr id="48" name="组合 47"/>
          <p:cNvGrpSpPr/>
          <p:nvPr/>
        </p:nvGrpSpPr>
        <p:grpSpPr>
          <a:xfrm>
            <a:off x="1055856" y="2826040"/>
            <a:ext cx="749673" cy="751323"/>
            <a:chOff x="3437020" y="1033173"/>
            <a:chExt cx="863676" cy="865577"/>
          </a:xfrm>
        </p:grpSpPr>
        <p:sp>
          <p:nvSpPr>
            <p:cNvPr id="49" name="椭圆 18"/>
            <p:cNvSpPr/>
            <p:nvPr/>
          </p:nvSpPr>
          <p:spPr bwMode="auto">
            <a:xfrm>
              <a:off x="3437020" y="1033173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7275" y="1169757"/>
              <a:ext cx="552644" cy="566109"/>
            </a:xfrm>
            <a:prstGeom prst="rect">
              <a:avLst/>
            </a:prstGeom>
          </p:spPr>
        </p:pic>
      </p:grpSp>
      <p:sp>
        <p:nvSpPr>
          <p:cNvPr id="51" name="矩形 68"/>
          <p:cNvSpPr/>
          <p:nvPr/>
        </p:nvSpPr>
        <p:spPr bwMode="auto">
          <a:xfrm>
            <a:off x="6780337" y="3105782"/>
            <a:ext cx="1988660" cy="323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itchFamily="34" charset="-122"/>
              </a:rPr>
              <a:t>总结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3258125" y="2828203"/>
            <a:ext cx="749673" cy="751323"/>
            <a:chOff x="3437020" y="2074814"/>
            <a:chExt cx="863676" cy="865577"/>
          </a:xfrm>
        </p:grpSpPr>
        <p:sp>
          <p:nvSpPr>
            <p:cNvPr id="53" name="椭圆 19"/>
            <p:cNvSpPr/>
            <p:nvPr/>
          </p:nvSpPr>
          <p:spPr bwMode="auto">
            <a:xfrm>
              <a:off x="3437020" y="2074814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6360" y="2243692"/>
              <a:ext cx="553608" cy="567096"/>
            </a:xfrm>
            <a:prstGeom prst="rect">
              <a:avLst/>
            </a:prstGeom>
          </p:spPr>
        </p:pic>
      </p:grpSp>
      <p:grpSp>
        <p:nvGrpSpPr>
          <p:cNvPr id="55" name="组合 54"/>
          <p:cNvGrpSpPr/>
          <p:nvPr/>
        </p:nvGrpSpPr>
        <p:grpSpPr>
          <a:xfrm>
            <a:off x="5389189" y="2092790"/>
            <a:ext cx="749673" cy="749944"/>
            <a:chOff x="3437020" y="3157655"/>
            <a:chExt cx="863676" cy="863988"/>
          </a:xfrm>
        </p:grpSpPr>
        <p:sp>
          <p:nvSpPr>
            <p:cNvPr id="56" name="椭圆 20"/>
            <p:cNvSpPr/>
            <p:nvPr/>
          </p:nvSpPr>
          <p:spPr bwMode="auto">
            <a:xfrm>
              <a:off x="3437020" y="3157655"/>
              <a:ext cx="863676" cy="86398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3603965" y="3301680"/>
              <a:ext cx="519264" cy="531742"/>
              <a:chOff x="9901114" y="2870043"/>
              <a:chExt cx="1094967" cy="1121279"/>
            </a:xfrm>
          </p:grpSpPr>
          <p:sp>
            <p:nvSpPr>
              <p:cNvPr id="58" name="Freeform 5"/>
              <p:cNvSpPr/>
              <p:nvPr/>
            </p:nvSpPr>
            <p:spPr bwMode="auto">
              <a:xfrm>
                <a:off x="10585467" y="2870043"/>
                <a:ext cx="234963" cy="800500"/>
              </a:xfrm>
              <a:custGeom>
                <a:avLst/>
                <a:gdLst>
                  <a:gd name="T0" fmla="*/ 2 w 43"/>
                  <a:gd name="T1" fmla="*/ 115 h 115"/>
                  <a:gd name="T2" fmla="*/ 3 w 43"/>
                  <a:gd name="T3" fmla="*/ 115 h 115"/>
                  <a:gd name="T4" fmla="*/ 3 w 43"/>
                  <a:gd name="T5" fmla="*/ 115 h 115"/>
                  <a:gd name="T6" fmla="*/ 3 w 43"/>
                  <a:gd name="T7" fmla="*/ 115 h 115"/>
                  <a:gd name="T8" fmla="*/ 4 w 43"/>
                  <a:gd name="T9" fmla="*/ 115 h 115"/>
                  <a:gd name="T10" fmla="*/ 4 w 43"/>
                  <a:gd name="T11" fmla="*/ 115 h 115"/>
                  <a:gd name="T12" fmla="*/ 5 w 43"/>
                  <a:gd name="T13" fmla="*/ 114 h 115"/>
                  <a:gd name="T14" fmla="*/ 22 w 43"/>
                  <a:gd name="T15" fmla="*/ 98 h 115"/>
                  <a:gd name="T16" fmla="*/ 38 w 43"/>
                  <a:gd name="T17" fmla="*/ 114 h 115"/>
                  <a:gd name="T18" fmla="*/ 39 w 43"/>
                  <a:gd name="T19" fmla="*/ 115 h 115"/>
                  <a:gd name="T20" fmla="*/ 39 w 43"/>
                  <a:gd name="T21" fmla="*/ 115 h 115"/>
                  <a:gd name="T22" fmla="*/ 40 w 43"/>
                  <a:gd name="T23" fmla="*/ 115 h 115"/>
                  <a:gd name="T24" fmla="*/ 40 w 43"/>
                  <a:gd name="T25" fmla="*/ 115 h 115"/>
                  <a:gd name="T26" fmla="*/ 40 w 43"/>
                  <a:gd name="T27" fmla="*/ 115 h 115"/>
                  <a:gd name="T28" fmla="*/ 41 w 43"/>
                  <a:gd name="T29" fmla="*/ 115 h 115"/>
                  <a:gd name="T30" fmla="*/ 42 w 43"/>
                  <a:gd name="T31" fmla="*/ 114 h 115"/>
                  <a:gd name="T32" fmla="*/ 43 w 43"/>
                  <a:gd name="T33" fmla="*/ 112 h 115"/>
                  <a:gd name="T34" fmla="*/ 43 w 43"/>
                  <a:gd name="T35" fmla="*/ 27 h 115"/>
                  <a:gd name="T36" fmla="*/ 43 w 43"/>
                  <a:gd name="T37" fmla="*/ 13 h 115"/>
                  <a:gd name="T38" fmla="*/ 43 w 43"/>
                  <a:gd name="T39" fmla="*/ 3 h 115"/>
                  <a:gd name="T40" fmla="*/ 42 w 43"/>
                  <a:gd name="T41" fmla="*/ 1 h 115"/>
                  <a:gd name="T42" fmla="*/ 40 w 43"/>
                  <a:gd name="T43" fmla="*/ 0 h 115"/>
                  <a:gd name="T44" fmla="*/ 3 w 43"/>
                  <a:gd name="T45" fmla="*/ 0 h 115"/>
                  <a:gd name="T46" fmla="*/ 3 w 43"/>
                  <a:gd name="T47" fmla="*/ 0 h 115"/>
                  <a:gd name="T48" fmla="*/ 2 w 43"/>
                  <a:gd name="T49" fmla="*/ 1 h 115"/>
                  <a:gd name="T50" fmla="*/ 2 w 43"/>
                  <a:gd name="T51" fmla="*/ 1 h 115"/>
                  <a:gd name="T52" fmla="*/ 0 w 43"/>
                  <a:gd name="T53" fmla="*/ 3 h 115"/>
                  <a:gd name="T54" fmla="*/ 0 w 43"/>
                  <a:gd name="T55" fmla="*/ 13 h 115"/>
                  <a:gd name="T56" fmla="*/ 0 w 43"/>
                  <a:gd name="T57" fmla="*/ 27 h 115"/>
                  <a:gd name="T58" fmla="*/ 0 w 43"/>
                  <a:gd name="T59" fmla="*/ 112 h 115"/>
                  <a:gd name="T60" fmla="*/ 2 w 43"/>
                  <a:gd name="T61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115">
                    <a:moveTo>
                      <a:pt x="2" y="115"/>
                    </a:moveTo>
                    <a:cubicBezTo>
                      <a:pt x="2" y="115"/>
                      <a:pt x="2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4" y="115"/>
                      <a:pt x="4" y="115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4" y="115"/>
                      <a:pt x="5" y="114"/>
                      <a:pt x="5" y="114"/>
                    </a:cubicBezTo>
                    <a:cubicBezTo>
                      <a:pt x="22" y="98"/>
                      <a:pt x="22" y="98"/>
                      <a:pt x="22" y="98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8" y="114"/>
                      <a:pt x="39" y="115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5"/>
                      <a:pt x="42" y="114"/>
                      <a:pt x="42" y="114"/>
                    </a:cubicBezTo>
                    <a:cubicBezTo>
                      <a:pt x="43" y="114"/>
                      <a:pt x="43" y="113"/>
                      <a:pt x="43" y="112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3"/>
                      <a:pt x="43" y="2"/>
                      <a:pt x="42" y="1"/>
                    </a:cubicBezTo>
                    <a:cubicBezTo>
                      <a:pt x="42" y="1"/>
                      <a:pt x="41" y="0"/>
                      <a:pt x="4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1" y="114"/>
                      <a:pt x="2" y="1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charset="0"/>
                  <a:ea typeface="微软雅黑" pitchFamily="34" charset="-122"/>
                  <a:sym typeface="Arial" charset="0"/>
                </a:endParaRPr>
              </a:p>
            </p:txBody>
          </p:sp>
          <p:sp>
            <p:nvSpPr>
              <p:cNvPr id="59" name="Freeform 6"/>
              <p:cNvSpPr/>
              <p:nvPr/>
            </p:nvSpPr>
            <p:spPr bwMode="auto">
              <a:xfrm>
                <a:off x="10044830" y="3280407"/>
                <a:ext cx="289711" cy="34679"/>
              </a:xfrm>
              <a:custGeom>
                <a:avLst/>
                <a:gdLst>
                  <a:gd name="T0" fmla="*/ 0 w 53"/>
                  <a:gd name="T1" fmla="*/ 3 h 5"/>
                  <a:gd name="T2" fmla="*/ 3 w 53"/>
                  <a:gd name="T3" fmla="*/ 5 h 5"/>
                  <a:gd name="T4" fmla="*/ 50 w 53"/>
                  <a:gd name="T5" fmla="*/ 5 h 5"/>
                  <a:gd name="T6" fmla="*/ 53 w 53"/>
                  <a:gd name="T7" fmla="*/ 3 h 5"/>
                  <a:gd name="T8" fmla="*/ 50 w 53"/>
                  <a:gd name="T9" fmla="*/ 0 h 5"/>
                  <a:gd name="T10" fmla="*/ 3 w 53"/>
                  <a:gd name="T11" fmla="*/ 0 h 5"/>
                  <a:gd name="T12" fmla="*/ 0 w 5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0" y="3"/>
                    </a:move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3"/>
                    </a:cubicBezTo>
                    <a:cubicBezTo>
                      <a:pt x="53" y="1"/>
                      <a:pt x="52" y="0"/>
                      <a:pt x="5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charset="0"/>
                  <a:ea typeface="微软雅黑" pitchFamily="34" charset="-122"/>
                  <a:sym typeface="Arial" charset="0"/>
                </a:endParaRPr>
              </a:p>
            </p:txBody>
          </p:sp>
          <p:sp>
            <p:nvSpPr>
              <p:cNvPr id="60" name="Freeform 7"/>
              <p:cNvSpPr/>
              <p:nvPr/>
            </p:nvSpPr>
            <p:spPr bwMode="auto">
              <a:xfrm>
                <a:off x="10044830" y="3442241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charset="0"/>
                  <a:ea typeface="微软雅黑" pitchFamily="34" charset="-122"/>
                  <a:sym typeface="Arial" charset="0"/>
                </a:endParaRPr>
              </a:p>
            </p:txBody>
          </p:sp>
          <p:sp>
            <p:nvSpPr>
              <p:cNvPr id="61" name="Freeform 8"/>
              <p:cNvSpPr/>
              <p:nvPr/>
            </p:nvSpPr>
            <p:spPr bwMode="auto">
              <a:xfrm>
                <a:off x="10044830" y="3601186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charset="0"/>
                  <a:ea typeface="微软雅黑" pitchFamily="34" charset="-122"/>
                  <a:sym typeface="Arial" charset="0"/>
                </a:endParaRPr>
              </a:p>
            </p:txBody>
          </p:sp>
          <p:sp>
            <p:nvSpPr>
              <p:cNvPr id="62" name="Freeform 9"/>
              <p:cNvSpPr/>
              <p:nvPr/>
            </p:nvSpPr>
            <p:spPr bwMode="auto">
              <a:xfrm>
                <a:off x="9901114" y="2953851"/>
                <a:ext cx="1094967" cy="1037471"/>
              </a:xfrm>
              <a:custGeom>
                <a:avLst/>
                <a:gdLst>
                  <a:gd name="T0" fmla="*/ 177 w 200"/>
                  <a:gd name="T1" fmla="*/ 3 h 149"/>
                  <a:gd name="T2" fmla="*/ 177 w 200"/>
                  <a:gd name="T3" fmla="*/ 17 h 149"/>
                  <a:gd name="T4" fmla="*/ 186 w 200"/>
                  <a:gd name="T5" fmla="*/ 21 h 149"/>
                  <a:gd name="T6" fmla="*/ 186 w 200"/>
                  <a:gd name="T7" fmla="*/ 134 h 149"/>
                  <a:gd name="T8" fmla="*/ 107 w 200"/>
                  <a:gd name="T9" fmla="*/ 134 h 149"/>
                  <a:gd name="T10" fmla="*/ 107 w 200"/>
                  <a:gd name="T11" fmla="*/ 21 h 149"/>
                  <a:gd name="T12" fmla="*/ 117 w 200"/>
                  <a:gd name="T13" fmla="*/ 17 h 149"/>
                  <a:gd name="T14" fmla="*/ 117 w 200"/>
                  <a:gd name="T15" fmla="*/ 3 h 149"/>
                  <a:gd name="T16" fmla="*/ 100 w 200"/>
                  <a:gd name="T17" fmla="*/ 9 h 149"/>
                  <a:gd name="T18" fmla="*/ 53 w 200"/>
                  <a:gd name="T19" fmla="*/ 0 h 149"/>
                  <a:gd name="T20" fmla="*/ 0 w 200"/>
                  <a:gd name="T21" fmla="*/ 20 h 149"/>
                  <a:gd name="T22" fmla="*/ 0 w 200"/>
                  <a:gd name="T23" fmla="*/ 142 h 149"/>
                  <a:gd name="T24" fmla="*/ 2 w 200"/>
                  <a:gd name="T25" fmla="*/ 147 h 149"/>
                  <a:gd name="T26" fmla="*/ 8 w 200"/>
                  <a:gd name="T27" fmla="*/ 149 h 149"/>
                  <a:gd name="T28" fmla="*/ 53 w 200"/>
                  <a:gd name="T29" fmla="*/ 145 h 149"/>
                  <a:gd name="T30" fmla="*/ 99 w 200"/>
                  <a:gd name="T31" fmla="*/ 149 h 149"/>
                  <a:gd name="T32" fmla="*/ 99 w 200"/>
                  <a:gd name="T33" fmla="*/ 149 h 149"/>
                  <a:gd name="T34" fmla="*/ 100 w 200"/>
                  <a:gd name="T35" fmla="*/ 149 h 149"/>
                  <a:gd name="T36" fmla="*/ 100 w 200"/>
                  <a:gd name="T37" fmla="*/ 149 h 149"/>
                  <a:gd name="T38" fmla="*/ 101 w 200"/>
                  <a:gd name="T39" fmla="*/ 149 h 149"/>
                  <a:gd name="T40" fmla="*/ 101 w 200"/>
                  <a:gd name="T41" fmla="*/ 149 h 149"/>
                  <a:gd name="T42" fmla="*/ 146 w 200"/>
                  <a:gd name="T43" fmla="*/ 145 h 149"/>
                  <a:gd name="T44" fmla="*/ 192 w 200"/>
                  <a:gd name="T45" fmla="*/ 149 h 149"/>
                  <a:gd name="T46" fmla="*/ 193 w 200"/>
                  <a:gd name="T47" fmla="*/ 149 h 149"/>
                  <a:gd name="T48" fmla="*/ 197 w 200"/>
                  <a:gd name="T49" fmla="*/ 147 h 149"/>
                  <a:gd name="T50" fmla="*/ 200 w 200"/>
                  <a:gd name="T51" fmla="*/ 142 h 149"/>
                  <a:gd name="T52" fmla="*/ 200 w 200"/>
                  <a:gd name="T53" fmla="*/ 20 h 149"/>
                  <a:gd name="T54" fmla="*/ 177 w 200"/>
                  <a:gd name="T55" fmla="*/ 3 h 149"/>
                  <a:gd name="T56" fmla="*/ 93 w 200"/>
                  <a:gd name="T57" fmla="*/ 134 h 149"/>
                  <a:gd name="T58" fmla="*/ 53 w 200"/>
                  <a:gd name="T59" fmla="*/ 131 h 149"/>
                  <a:gd name="T60" fmla="*/ 14 w 200"/>
                  <a:gd name="T61" fmla="*/ 134 h 149"/>
                  <a:gd name="T62" fmla="*/ 14 w 200"/>
                  <a:gd name="T63" fmla="*/ 21 h 149"/>
                  <a:gd name="T64" fmla="*/ 53 w 200"/>
                  <a:gd name="T65" fmla="*/ 14 h 149"/>
                  <a:gd name="T66" fmla="*/ 93 w 200"/>
                  <a:gd name="T67" fmla="*/ 21 h 149"/>
                  <a:gd name="T68" fmla="*/ 93 w 200"/>
                  <a:gd name="T69" fmla="*/ 13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149">
                    <a:moveTo>
                      <a:pt x="177" y="3"/>
                    </a:moveTo>
                    <a:cubicBezTo>
                      <a:pt x="177" y="17"/>
                      <a:pt x="177" y="17"/>
                      <a:pt x="177" y="17"/>
                    </a:cubicBezTo>
                    <a:cubicBezTo>
                      <a:pt x="181" y="18"/>
                      <a:pt x="185" y="20"/>
                      <a:pt x="186" y="21"/>
                    </a:cubicBezTo>
                    <a:cubicBezTo>
                      <a:pt x="186" y="134"/>
                      <a:pt x="186" y="134"/>
                      <a:pt x="186" y="134"/>
                    </a:cubicBezTo>
                    <a:cubicBezTo>
                      <a:pt x="161" y="130"/>
                      <a:pt x="131" y="130"/>
                      <a:pt x="107" y="134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8" y="20"/>
                      <a:pt x="111" y="18"/>
                      <a:pt x="117" y="17"/>
                    </a:cubicBezTo>
                    <a:cubicBezTo>
                      <a:pt x="117" y="3"/>
                      <a:pt x="117" y="3"/>
                      <a:pt x="117" y="3"/>
                    </a:cubicBezTo>
                    <a:cubicBezTo>
                      <a:pt x="110" y="4"/>
                      <a:pt x="104" y="6"/>
                      <a:pt x="100" y="9"/>
                    </a:cubicBezTo>
                    <a:cubicBezTo>
                      <a:pt x="90" y="2"/>
                      <a:pt x="70" y="0"/>
                      <a:pt x="53" y="0"/>
                    </a:cubicBezTo>
                    <a:cubicBezTo>
                      <a:pt x="29" y="0"/>
                      <a:pt x="0" y="5"/>
                      <a:pt x="0" y="2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4"/>
                      <a:pt x="1" y="146"/>
                      <a:pt x="2" y="147"/>
                    </a:cubicBezTo>
                    <a:cubicBezTo>
                      <a:pt x="4" y="148"/>
                      <a:pt x="6" y="149"/>
                      <a:pt x="8" y="149"/>
                    </a:cubicBezTo>
                    <a:cubicBezTo>
                      <a:pt x="22" y="146"/>
                      <a:pt x="37" y="145"/>
                      <a:pt x="53" y="145"/>
                    </a:cubicBezTo>
                    <a:cubicBezTo>
                      <a:pt x="69" y="145"/>
                      <a:pt x="85" y="146"/>
                      <a:pt x="99" y="149"/>
                    </a:cubicBez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9"/>
                      <a:pt x="99" y="149"/>
                      <a:pt x="100" y="149"/>
                    </a:cubicBezTo>
                    <a:cubicBezTo>
                      <a:pt x="100" y="149"/>
                      <a:pt x="100" y="149"/>
                      <a:pt x="100" y="149"/>
                    </a:cubicBezTo>
                    <a:cubicBezTo>
                      <a:pt x="100" y="149"/>
                      <a:pt x="100" y="149"/>
                      <a:pt x="101" y="149"/>
                    </a:cubicBezTo>
                    <a:cubicBezTo>
                      <a:pt x="101" y="149"/>
                      <a:pt x="101" y="149"/>
                      <a:pt x="101" y="149"/>
                    </a:cubicBezTo>
                    <a:cubicBezTo>
                      <a:pt x="115" y="146"/>
                      <a:pt x="130" y="145"/>
                      <a:pt x="146" y="145"/>
                    </a:cubicBezTo>
                    <a:cubicBezTo>
                      <a:pt x="162" y="145"/>
                      <a:pt x="178" y="146"/>
                      <a:pt x="192" y="149"/>
                    </a:cubicBezTo>
                    <a:cubicBezTo>
                      <a:pt x="192" y="149"/>
                      <a:pt x="192" y="149"/>
                      <a:pt x="193" y="149"/>
                    </a:cubicBezTo>
                    <a:cubicBezTo>
                      <a:pt x="194" y="149"/>
                      <a:pt x="196" y="148"/>
                      <a:pt x="197" y="147"/>
                    </a:cubicBezTo>
                    <a:cubicBezTo>
                      <a:pt x="199" y="146"/>
                      <a:pt x="200" y="144"/>
                      <a:pt x="200" y="142"/>
                    </a:cubicBezTo>
                    <a:cubicBezTo>
                      <a:pt x="200" y="20"/>
                      <a:pt x="200" y="20"/>
                      <a:pt x="200" y="20"/>
                    </a:cubicBezTo>
                    <a:cubicBezTo>
                      <a:pt x="200" y="11"/>
                      <a:pt x="190" y="6"/>
                      <a:pt x="177" y="3"/>
                    </a:cubicBezTo>
                    <a:close/>
                    <a:moveTo>
                      <a:pt x="93" y="134"/>
                    </a:moveTo>
                    <a:cubicBezTo>
                      <a:pt x="80" y="132"/>
                      <a:pt x="67" y="131"/>
                      <a:pt x="53" y="131"/>
                    </a:cubicBezTo>
                    <a:cubicBezTo>
                      <a:pt x="40" y="131"/>
                      <a:pt x="26" y="132"/>
                      <a:pt x="14" y="13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8"/>
                      <a:pt x="30" y="14"/>
                      <a:pt x="53" y="14"/>
                    </a:cubicBezTo>
                    <a:cubicBezTo>
                      <a:pt x="76" y="14"/>
                      <a:pt x="90" y="18"/>
                      <a:pt x="93" y="21"/>
                    </a:cubicBezTo>
                    <a:lnTo>
                      <a:pt x="93" y="1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charset="0"/>
                  <a:ea typeface="微软雅黑" pitchFamily="34" charset="-122"/>
                  <a:sym typeface="Arial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7393861" y="2161909"/>
            <a:ext cx="749673" cy="751322"/>
            <a:chOff x="3437020" y="5246272"/>
            <a:chExt cx="863676" cy="865576"/>
          </a:xfrm>
        </p:grpSpPr>
        <p:sp>
          <p:nvSpPr>
            <p:cNvPr id="74" name="椭圆 21"/>
            <p:cNvSpPr/>
            <p:nvPr/>
          </p:nvSpPr>
          <p:spPr bwMode="auto">
            <a:xfrm>
              <a:off x="3437020" y="5246272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sp>
          <p:nvSpPr>
            <p:cNvPr id="75" name="Freeform 9"/>
            <p:cNvSpPr/>
            <p:nvPr/>
          </p:nvSpPr>
          <p:spPr bwMode="auto">
            <a:xfrm>
              <a:off x="3564624" y="5446833"/>
              <a:ext cx="605440" cy="464249"/>
            </a:xfrm>
            <a:custGeom>
              <a:avLst/>
              <a:gdLst>
                <a:gd name="T0" fmla="*/ 16 w 104"/>
                <a:gd name="T1" fmla="*/ 2 h 79"/>
                <a:gd name="T2" fmla="*/ 27 w 104"/>
                <a:gd name="T3" fmla="*/ 4 h 79"/>
                <a:gd name="T4" fmla="*/ 19 w 104"/>
                <a:gd name="T5" fmla="*/ 48 h 79"/>
                <a:gd name="T6" fmla="*/ 4 w 104"/>
                <a:gd name="T7" fmla="*/ 45 h 79"/>
                <a:gd name="T8" fmla="*/ 16 w 104"/>
                <a:gd name="T9" fmla="*/ 2 h 79"/>
                <a:gd name="T10" fmla="*/ 18 w 104"/>
                <a:gd name="T11" fmla="*/ 65 h 79"/>
                <a:gd name="T12" fmla="*/ 16 w 104"/>
                <a:gd name="T13" fmla="*/ 72 h 79"/>
                <a:gd name="T14" fmla="*/ 101 w 104"/>
                <a:gd name="T15" fmla="*/ 72 h 79"/>
                <a:gd name="T16" fmla="*/ 104 w 104"/>
                <a:gd name="T17" fmla="*/ 72 h 79"/>
                <a:gd name="T18" fmla="*/ 104 w 104"/>
                <a:gd name="T19" fmla="*/ 68 h 79"/>
                <a:gd name="T20" fmla="*/ 104 w 104"/>
                <a:gd name="T21" fmla="*/ 26 h 79"/>
                <a:gd name="T22" fmla="*/ 104 w 104"/>
                <a:gd name="T23" fmla="*/ 24 h 79"/>
                <a:gd name="T24" fmla="*/ 103 w 104"/>
                <a:gd name="T25" fmla="*/ 23 h 79"/>
                <a:gd name="T26" fmla="*/ 90 w 104"/>
                <a:gd name="T27" fmla="*/ 10 h 79"/>
                <a:gd name="T28" fmla="*/ 89 w 104"/>
                <a:gd name="T29" fmla="*/ 9 h 79"/>
                <a:gd name="T30" fmla="*/ 87 w 104"/>
                <a:gd name="T31" fmla="*/ 9 h 79"/>
                <a:gd name="T32" fmla="*/ 31 w 104"/>
                <a:gd name="T33" fmla="*/ 9 h 79"/>
                <a:gd name="T34" fmla="*/ 31 w 104"/>
                <a:gd name="T35" fmla="*/ 17 h 79"/>
                <a:gd name="T36" fmla="*/ 84 w 104"/>
                <a:gd name="T37" fmla="*/ 17 h 79"/>
                <a:gd name="T38" fmla="*/ 83 w 104"/>
                <a:gd name="T39" fmla="*/ 28 h 79"/>
                <a:gd name="T40" fmla="*/ 83 w 104"/>
                <a:gd name="T41" fmla="*/ 30 h 79"/>
                <a:gd name="T42" fmla="*/ 85 w 104"/>
                <a:gd name="T43" fmla="*/ 30 h 79"/>
                <a:gd name="T44" fmla="*/ 97 w 104"/>
                <a:gd name="T45" fmla="*/ 29 h 79"/>
                <a:gd name="T46" fmla="*/ 97 w 104"/>
                <a:gd name="T47" fmla="*/ 65 h 79"/>
                <a:gd name="T48" fmla="*/ 18 w 104"/>
                <a:gd name="T49" fmla="*/ 65 h 79"/>
                <a:gd name="T50" fmla="*/ 95 w 104"/>
                <a:gd name="T51" fmla="*/ 26 h 79"/>
                <a:gd name="T52" fmla="*/ 86 w 104"/>
                <a:gd name="T53" fmla="*/ 26 h 79"/>
                <a:gd name="T54" fmla="*/ 87 w 104"/>
                <a:gd name="T55" fmla="*/ 18 h 79"/>
                <a:gd name="T56" fmla="*/ 95 w 104"/>
                <a:gd name="T57" fmla="*/ 26 h 79"/>
                <a:gd name="T58" fmla="*/ 32 w 104"/>
                <a:gd name="T59" fmla="*/ 43 h 79"/>
                <a:gd name="T60" fmla="*/ 74 w 104"/>
                <a:gd name="T61" fmla="*/ 43 h 79"/>
                <a:gd name="T62" fmla="*/ 74 w 104"/>
                <a:gd name="T63" fmla="*/ 45 h 79"/>
                <a:gd name="T64" fmla="*/ 32 w 104"/>
                <a:gd name="T65" fmla="*/ 45 h 79"/>
                <a:gd name="T66" fmla="*/ 32 w 104"/>
                <a:gd name="T67" fmla="*/ 43 h 79"/>
                <a:gd name="T68" fmla="*/ 32 w 104"/>
                <a:gd name="T69" fmla="*/ 32 h 79"/>
                <a:gd name="T70" fmla="*/ 71 w 104"/>
                <a:gd name="T71" fmla="*/ 32 h 79"/>
                <a:gd name="T72" fmla="*/ 71 w 104"/>
                <a:gd name="T73" fmla="*/ 35 h 79"/>
                <a:gd name="T74" fmla="*/ 32 w 104"/>
                <a:gd name="T75" fmla="*/ 35 h 79"/>
                <a:gd name="T76" fmla="*/ 32 w 104"/>
                <a:gd name="T77" fmla="*/ 32 h 79"/>
                <a:gd name="T78" fmla="*/ 32 w 104"/>
                <a:gd name="T79" fmla="*/ 22 h 79"/>
                <a:gd name="T80" fmla="*/ 71 w 104"/>
                <a:gd name="T81" fmla="*/ 22 h 79"/>
                <a:gd name="T82" fmla="*/ 71 w 104"/>
                <a:gd name="T83" fmla="*/ 25 h 79"/>
                <a:gd name="T84" fmla="*/ 32 w 104"/>
                <a:gd name="T85" fmla="*/ 25 h 79"/>
                <a:gd name="T86" fmla="*/ 32 w 104"/>
                <a:gd name="T87" fmla="*/ 22 h 79"/>
                <a:gd name="T88" fmla="*/ 3 w 104"/>
                <a:gd name="T89" fmla="*/ 66 h 79"/>
                <a:gd name="T90" fmla="*/ 9 w 104"/>
                <a:gd name="T91" fmla="*/ 68 h 79"/>
                <a:gd name="T92" fmla="*/ 9 w 104"/>
                <a:gd name="T93" fmla="*/ 74 h 79"/>
                <a:gd name="T94" fmla="*/ 5 w 104"/>
                <a:gd name="T95" fmla="*/ 79 h 79"/>
                <a:gd name="T96" fmla="*/ 2 w 104"/>
                <a:gd name="T97" fmla="*/ 78 h 79"/>
                <a:gd name="T98" fmla="*/ 0 w 104"/>
                <a:gd name="T99" fmla="*/ 72 h 79"/>
                <a:gd name="T100" fmla="*/ 3 w 104"/>
                <a:gd name="T101" fmla="*/ 66 h 79"/>
                <a:gd name="T102" fmla="*/ 4 w 104"/>
                <a:gd name="T103" fmla="*/ 48 h 79"/>
                <a:gd name="T104" fmla="*/ 2 w 104"/>
                <a:gd name="T105" fmla="*/ 65 h 79"/>
                <a:gd name="T106" fmla="*/ 12 w 104"/>
                <a:gd name="T107" fmla="*/ 67 h 79"/>
                <a:gd name="T108" fmla="*/ 17 w 104"/>
                <a:gd name="T109" fmla="*/ 51 h 79"/>
                <a:gd name="T110" fmla="*/ 4 w 104"/>
                <a:gd name="T111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4" h="79">
                  <a:moveTo>
                    <a:pt x="16" y="2"/>
                  </a:moveTo>
                  <a:cubicBezTo>
                    <a:pt x="21" y="0"/>
                    <a:pt x="24" y="1"/>
                    <a:pt x="27" y="4"/>
                  </a:cubicBezTo>
                  <a:cubicBezTo>
                    <a:pt x="26" y="20"/>
                    <a:pt x="23" y="35"/>
                    <a:pt x="19" y="48"/>
                  </a:cubicBezTo>
                  <a:cubicBezTo>
                    <a:pt x="14" y="47"/>
                    <a:pt x="9" y="46"/>
                    <a:pt x="4" y="45"/>
                  </a:cubicBezTo>
                  <a:cubicBezTo>
                    <a:pt x="6" y="29"/>
                    <a:pt x="10" y="15"/>
                    <a:pt x="16" y="2"/>
                  </a:cubicBezTo>
                  <a:close/>
                  <a:moveTo>
                    <a:pt x="18" y="6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69" y="72"/>
                    <a:pt x="74" y="72"/>
                    <a:pt x="101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12"/>
                    <a:pt x="31" y="14"/>
                    <a:pt x="31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79" y="65"/>
                    <a:pt x="57" y="65"/>
                    <a:pt x="18" y="65"/>
                  </a:cubicBezTo>
                  <a:close/>
                  <a:moveTo>
                    <a:pt x="95" y="26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95" y="26"/>
                    <a:pt x="95" y="26"/>
                    <a:pt x="95" y="26"/>
                  </a:cubicBezTo>
                  <a:close/>
                  <a:moveTo>
                    <a:pt x="32" y="43"/>
                  </a:moveTo>
                  <a:cubicBezTo>
                    <a:pt x="74" y="43"/>
                    <a:pt x="74" y="43"/>
                    <a:pt x="74" y="43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3"/>
                    <a:pt x="32" y="43"/>
                    <a:pt x="32" y="43"/>
                  </a:cubicBezTo>
                  <a:close/>
                  <a:moveTo>
                    <a:pt x="32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2" y="22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" y="66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79"/>
                    <a:pt x="3" y="79"/>
                    <a:pt x="2" y="7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48"/>
                  </a:moveTo>
                  <a:cubicBezTo>
                    <a:pt x="3" y="53"/>
                    <a:pt x="3" y="59"/>
                    <a:pt x="2" y="65"/>
                  </a:cubicBezTo>
                  <a:cubicBezTo>
                    <a:pt x="5" y="65"/>
                    <a:pt x="9" y="66"/>
                    <a:pt x="12" y="67"/>
                  </a:cubicBezTo>
                  <a:cubicBezTo>
                    <a:pt x="14" y="61"/>
                    <a:pt x="15" y="56"/>
                    <a:pt x="17" y="51"/>
                  </a:cubicBezTo>
                  <a:cubicBezTo>
                    <a:pt x="13" y="50"/>
                    <a:pt x="9" y="49"/>
                    <a:pt x="4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1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05606" y="2118273"/>
            <a:ext cx="2908489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altLang="zh-CN" sz="3600" b="1" dirty="0" err="1">
                <a:solidFill>
                  <a:schemeClr val="bg1"/>
                </a:solidFill>
              </a:rPr>
              <a:t>文章</a:t>
            </a:r>
            <a:r>
              <a:rPr lang="zh-CN" altLang="en-US" sz="3600" b="1" dirty="0">
                <a:solidFill>
                  <a:schemeClr val="bg1"/>
                </a:solidFill>
              </a:rPr>
              <a:t>基本信息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DBC9AA2-BC11-28B5-2832-A85C3303C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3346" y="35726"/>
            <a:ext cx="5877308" cy="1816449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1" y="52388"/>
            <a:ext cx="4714533" cy="654368"/>
            <a:chOff x="516449" y="314283"/>
            <a:chExt cx="8383504" cy="1161713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0" y="339649"/>
              <a:ext cx="7583203" cy="11363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itchFamily="34" charset="0"/>
                  <a:ea typeface="微软雅黑" pitchFamily="34" charset="-122"/>
                  <a:cs typeface="Gisha" pitchFamily="34" charset="-79"/>
                </a:rPr>
                <a:t>文章基本信息</a:t>
              </a:r>
            </a:p>
            <a:p>
              <a:pPr defTabSz="685800">
                <a:defRPr/>
              </a:pP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itchFamily="34" charset="0"/>
                <a:ea typeface="微软雅黑" pitchFamily="34" charset="-122"/>
                <a:cs typeface="Gisha" pitchFamily="34" charset="-79"/>
              </a:endParaRPr>
            </a:p>
          </p:txBody>
        </p:sp>
      </p:grpSp>
      <p:sp>
        <p:nvSpPr>
          <p:cNvPr id="18" name="圆角矩形 17"/>
          <p:cNvSpPr/>
          <p:nvPr/>
        </p:nvSpPr>
        <p:spPr>
          <a:xfrm>
            <a:off x="4379946" y="1852175"/>
            <a:ext cx="4681464" cy="3151502"/>
          </a:xfrm>
          <a:prstGeom prst="roundRect">
            <a:avLst>
              <a:gd name="adj" fmla="val 9661"/>
            </a:avLst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l" defTabSz="685800">
              <a:lnSpc>
                <a:spcPct val="150000"/>
              </a:lnSpc>
              <a:defRPr/>
            </a:pPr>
            <a:endParaRPr lang="en-US" altLang="zh-CN" sz="1600" dirty="0">
              <a:solidFill>
                <a:srgbClr val="1C1917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 defTabSz="685800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https://github.com/openai/consistency_models.git</a:t>
            </a:r>
          </a:p>
          <a:p>
            <a:pPr algn="l" defTabSz="685800">
              <a:lnSpc>
                <a:spcPct val="150000"/>
              </a:lnSpc>
              <a:defRPr/>
            </a:pPr>
            <a:r>
              <a:rPr lang="en-US" altLang="zh-CN" sz="1600" b="1" dirty="0" err="1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主要</a:t>
            </a:r>
            <a:r>
              <a:rPr lang="zh-CN" altLang="en-US" sz="1600" b="1" dirty="0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贡献：</a:t>
            </a:r>
            <a:endParaRPr lang="en-US" altLang="zh-CN" sz="1600" b="1" dirty="0">
              <a:solidFill>
                <a:srgbClr val="1C1917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 defTabSz="685800"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1.Consistency Models</a:t>
            </a:r>
            <a:r>
              <a:rPr lang="zh-CN" altLang="en-US" sz="1600" b="1" dirty="0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：</a:t>
            </a:r>
            <a:endParaRPr lang="en-US" altLang="zh-CN" sz="1600" b="1" dirty="0">
              <a:solidFill>
                <a:srgbClr val="1C1917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 defTabSz="685800">
              <a:lnSpc>
                <a:spcPct val="150000"/>
              </a:lnSpc>
              <a:defRPr/>
            </a:pPr>
            <a:r>
              <a:rPr lang="zh-CN" altLang="en-US" sz="1600" b="0" i="0" dirty="0">
                <a:solidFill>
                  <a:srgbClr val="1C1917"/>
                </a:solidFill>
                <a:effectLst/>
                <a:latin typeface="-apple-system"/>
              </a:rPr>
              <a:t>这是一类新的生成模型</a:t>
            </a:r>
            <a:r>
              <a:rPr lang="en-US" altLang="zh-CN" sz="1600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sz="1600" b="0" i="0" dirty="0">
                <a:solidFill>
                  <a:srgbClr val="1C1917"/>
                </a:solidFill>
                <a:effectLst/>
                <a:latin typeface="-apple-system"/>
              </a:rPr>
              <a:t>可以支持高效的单步生成。</a:t>
            </a:r>
            <a:endParaRPr lang="en-US" altLang="zh-CN" sz="1600" b="0" i="0" dirty="0">
              <a:solidFill>
                <a:srgbClr val="1C1917"/>
              </a:solidFill>
              <a:effectLst/>
              <a:latin typeface="-apple-system"/>
            </a:endParaRPr>
          </a:p>
          <a:p>
            <a:pPr algn="l" defTabSz="685800"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2.</a:t>
            </a:r>
            <a:r>
              <a:rPr lang="en-US" altLang="zh-CN" sz="2000" b="1" i="0" dirty="0">
                <a:solidFill>
                  <a:srgbClr val="1C1917"/>
                </a:solidFill>
                <a:effectLst/>
                <a:latin typeface="-apple-system"/>
              </a:rPr>
              <a:t> </a:t>
            </a:r>
            <a:r>
              <a:rPr lang="en-US" altLang="zh-CN" sz="1600" b="1" dirty="0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Consistency Distillation</a:t>
            </a:r>
            <a:r>
              <a:rPr lang="zh-CN" altLang="en-US" sz="1600" b="1" dirty="0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：</a:t>
            </a:r>
            <a:endParaRPr lang="en-US" altLang="zh-CN" sz="1600" b="1" dirty="0">
              <a:solidFill>
                <a:srgbClr val="1C1917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 defTabSz="685800">
              <a:lnSpc>
                <a:spcPct val="150000"/>
              </a:lnSpc>
              <a:defRPr/>
            </a:pPr>
            <a:r>
              <a:rPr lang="zh-CN" altLang="en-US" sz="1200" b="0" i="0" dirty="0">
                <a:solidFill>
                  <a:srgbClr val="1C1917"/>
                </a:solidFill>
                <a:effectLst/>
                <a:latin typeface="-apple-system"/>
              </a:rPr>
              <a:t>可以将预训练的扩散模型知识扩展到一致性模型中</a:t>
            </a:r>
            <a:r>
              <a:rPr lang="en-US" altLang="zh-CN" sz="1200" b="0" i="0" dirty="0">
                <a:solidFill>
                  <a:srgbClr val="1C1917"/>
                </a:solidFill>
                <a:effectLst/>
                <a:latin typeface="-apple-system"/>
              </a:rPr>
              <a:t>,</a:t>
            </a:r>
            <a:r>
              <a:rPr lang="zh-CN" altLang="en-US" sz="1200" b="0" i="0" dirty="0">
                <a:solidFill>
                  <a:srgbClr val="1C1917"/>
                </a:solidFill>
                <a:effectLst/>
                <a:latin typeface="-apple-system"/>
              </a:rPr>
              <a:t>实现快速单步采样。</a:t>
            </a:r>
            <a:endParaRPr lang="en-US" altLang="zh-CN" sz="1200" b="0" i="0" dirty="0">
              <a:solidFill>
                <a:srgbClr val="1C1917"/>
              </a:solidFill>
              <a:effectLst/>
              <a:latin typeface="-apple-system"/>
            </a:endParaRPr>
          </a:p>
          <a:p>
            <a:pPr algn="l" defTabSz="685800"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zh-CN" altLang="en-US" sz="1600" b="1" dirty="0">
                <a:solidFill>
                  <a:srgbClr val="1C1917"/>
                </a:solidFill>
                <a:latin typeface="Times New Roman" pitchFamily="18" charset="0"/>
                <a:cs typeface="Times New Roman" pitchFamily="18" charset="0"/>
              </a:rPr>
              <a:t>一致性训练优于现有的单步生成模型</a:t>
            </a:r>
            <a:endParaRPr lang="en-US" altLang="zh-CN" sz="1050" b="1" dirty="0">
              <a:solidFill>
                <a:srgbClr val="1C1917"/>
              </a:solidFill>
              <a:latin typeface="Times New Roman" pitchFamily="18" charset="0"/>
              <a:cs typeface="Times New Roman" pitchFamily="18" charset="0"/>
            </a:endParaRPr>
          </a:p>
          <a:p>
            <a:pPr defTabSz="685800">
              <a:lnSpc>
                <a:spcPct val="130000"/>
              </a:lnSpc>
              <a:defRPr/>
            </a:pPr>
            <a:endParaRPr lang="en-US" altLang="zh-CN" sz="1600" dirty="0">
              <a:solidFill>
                <a:srgbClr val="1C1917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 defTabSz="685800">
              <a:lnSpc>
                <a:spcPct val="130000"/>
              </a:lnSpc>
              <a:defRPr/>
            </a:pPr>
            <a:endParaRPr lang="en-US" altLang="zh-CN" sz="1600" dirty="0">
              <a:solidFill>
                <a:srgbClr val="1C1917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1BA830A-39C2-6612-A2DC-74E0561C7D4E}"/>
              </a:ext>
            </a:extLst>
          </p:cNvPr>
          <p:cNvSpPr/>
          <p:nvPr/>
        </p:nvSpPr>
        <p:spPr>
          <a:xfrm>
            <a:off x="236932" y="3501542"/>
            <a:ext cx="3995277" cy="1504687"/>
          </a:xfrm>
          <a:prstGeom prst="rect">
            <a:avLst/>
          </a:prstGeom>
          <a:solidFill>
            <a:schemeClr val="bg1"/>
          </a:solidFill>
          <a:ln>
            <a:solidFill>
              <a:srgbClr val="1F4E78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endParaRPr lang="en-US" altLang="zh-CN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r>
              <a:rPr lang="zh-CN" altLang="en-US" sz="1800" b="1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研究背景</a:t>
            </a:r>
            <a:endParaRPr lang="en-US" altLang="zh-CN" sz="1800" b="1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r>
              <a:rPr lang="en-US" altLang="zh-CN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1.</a:t>
            </a:r>
            <a:r>
              <a:rPr lang="zh-CN" altLang="en-US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提高</a:t>
            </a:r>
            <a:r>
              <a:rPr lang="zh-CN" altLang="en-US" b="1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生成速率</a:t>
            </a:r>
            <a:endParaRPr lang="en-US" altLang="zh-CN" b="1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r>
              <a:rPr lang="en-US" altLang="zh-CN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2.</a:t>
            </a:r>
            <a:r>
              <a:rPr lang="zh-CN" altLang="en-US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提升</a:t>
            </a:r>
            <a:r>
              <a:rPr lang="en-US" altLang="zh-CN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Diffusion Model</a:t>
            </a:r>
            <a:r>
              <a:rPr lang="zh-CN" altLang="en-US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的实时应用功能</a:t>
            </a:r>
            <a:endParaRPr lang="en-US" altLang="zh-CN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endParaRPr lang="en-US" altLang="zh-CN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作为一个图像生成</a:t>
            </a:r>
            <a:r>
              <a:rPr lang="en-US" altLang="zh-CN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AI</a:t>
            </a:r>
            <a:r>
              <a:rPr lang="zh-CN" altLang="en-US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，一致性模型（</a:t>
            </a:r>
            <a:r>
              <a:rPr lang="en-US" altLang="zh-CN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Consistency Model</a:t>
            </a:r>
            <a:r>
              <a:rPr lang="zh-CN" altLang="en-US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）</a:t>
            </a:r>
            <a:r>
              <a:rPr lang="zh-CN" altLang="en-US" b="1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最大的特点在于快又好</a:t>
            </a:r>
            <a:r>
              <a:rPr lang="zh-CN" altLang="en-US" dirty="0">
                <a:solidFill>
                  <a:schemeClr val="tx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。</a:t>
            </a:r>
            <a:endParaRPr lang="en-US" altLang="zh-CN" dirty="0">
              <a:solidFill>
                <a:schemeClr val="tx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algn="ctr">
              <a:lnSpc>
                <a:spcPct val="130000"/>
              </a:lnSpc>
            </a:pPr>
            <a:endParaRPr lang="zh-CN" altLang="en-US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E4BFFC0-0C40-A92D-C7D6-EEF542376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80" y="1738266"/>
            <a:ext cx="3821979" cy="170513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 dirty="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2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729922" y="2120712"/>
            <a:ext cx="4692718" cy="159258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sym typeface="微软雅黑" pitchFamily="34" charset="-122"/>
              </a:rPr>
              <a:t>模型设计</a:t>
            </a:r>
            <a:endParaRPr lang="en-US" altLang="zh-CN" sz="2800" b="1" dirty="0">
              <a:solidFill>
                <a:schemeClr val="bg1"/>
              </a:solidFill>
              <a:sym typeface="微软雅黑" pitchFamily="34" charset="-122"/>
            </a:endParaRPr>
          </a:p>
          <a:p>
            <a:endParaRPr lang="zh-CN" altLang="en-US" sz="3600" b="1" dirty="0">
              <a:solidFill>
                <a:schemeClr val="bg1"/>
              </a:solidFill>
            </a:endParaRPr>
          </a:p>
          <a:p>
            <a:endParaRPr lang="zh-CN" altLang="en-US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0" y="52388"/>
            <a:ext cx="5261210" cy="380048"/>
            <a:chOff x="516449" y="314283"/>
            <a:chExt cx="8044123" cy="674707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685800">
                <a:defRPr/>
              </a:pPr>
              <a:endParaRPr lang="zh-CN" altLang="en-US" sz="1350">
                <a:solidFill>
                  <a:prstClr val="black"/>
                </a:solidFill>
                <a:latin typeface="等线"/>
                <a:ea typeface="等线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1" y="339649"/>
              <a:ext cx="7243821" cy="6493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r>
                <a:rPr lang="zh-CN" altLang="en-US" sz="180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ea typeface="微软雅黑" pitchFamily="34" charset="-122"/>
                  <a:cs typeface="Times New Roman" pitchFamily="18" charset="0"/>
                </a:rPr>
                <a:t>模型设计</a:t>
              </a: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15" name="矩形: 圆角 6"/>
          <p:cNvSpPr/>
          <p:nvPr/>
        </p:nvSpPr>
        <p:spPr>
          <a:xfrm>
            <a:off x="6019137" y="514516"/>
            <a:ext cx="2908895" cy="457771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altLang="zh-CN" sz="1500" b="1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685800">
              <a:defRPr/>
            </a:pPr>
            <a:endParaRPr lang="en-US" altLang="zh-CN" sz="1500" b="1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685800">
              <a:lnSpc>
                <a:spcPct val="200000"/>
              </a:lnSpc>
              <a:defRPr/>
            </a:pPr>
            <a:r>
              <a:rPr lang="en-US" altLang="zh-CN" sz="1500" b="1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Consistency Model</a:t>
            </a:r>
          </a:p>
          <a:p>
            <a:pPr algn="ctr" defTabSz="685800">
              <a:lnSpc>
                <a:spcPct val="200000"/>
              </a:lnSpc>
              <a:defRPr/>
            </a:pPr>
            <a:r>
              <a:rPr lang="zh-CN" altLang="en-US" sz="1500" b="1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设计基本思想</a:t>
            </a:r>
            <a:endParaRPr lang="en-US" altLang="zh-CN" sz="1500" b="1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5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基于概率流的常微分方程建模；</a:t>
            </a: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5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自洽性特性：保持轨迹一致性；</a:t>
            </a: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5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独立训练方法：不依赖于预训练模型；</a:t>
            </a: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5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灵活的神经网络架构应用。</a:t>
            </a:r>
          </a:p>
          <a:p>
            <a:pPr algn="ctr" defTabSz="685800">
              <a:defRPr/>
            </a:pPr>
            <a:endParaRPr lang="en-US" altLang="zh-CN" sz="1500" b="1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685800">
              <a:defRPr/>
            </a:pPr>
            <a:endParaRPr lang="zh-CN" altLang="en-US" sz="1500" b="1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685800">
              <a:defRPr/>
            </a:pPr>
            <a:endParaRPr lang="zh-CN" altLang="en-US" sz="1500" b="1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03F1C1D-F460-6450-EABD-7960FBCE4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3" y="552954"/>
            <a:ext cx="5819072" cy="214549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B1F1761-19BA-A173-1A80-6ECB9E3E1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758" y="2815630"/>
            <a:ext cx="5054846" cy="21841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 dirty="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3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016956" y="2129595"/>
            <a:ext cx="1985159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模型设计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29FB62D6-27E1-3B7B-461A-46D14D5F98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17"/>
          <a:stretch/>
        </p:blipFill>
        <p:spPr>
          <a:xfrm>
            <a:off x="201886" y="4153228"/>
            <a:ext cx="3778444" cy="90771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9144000" cy="435769"/>
          </a:xfrm>
          <a:prstGeom prst="rect">
            <a:avLst/>
          </a:prstGeom>
          <a:solidFill>
            <a:srgbClr val="071F65"/>
          </a:solidFill>
          <a:ln w="25400" cap="flat" cmpd="sng" algn="ctr">
            <a:noFill/>
            <a:prstDash val="solid"/>
          </a:ln>
          <a:effectLst/>
        </p:spPr>
        <p:txBody>
          <a:bodyPr lIns="51435" tIns="25718" rIns="51435" bIns="25718"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itchFamily="34" charset="0"/>
              <a:ea typeface="宋体" charset="-122"/>
            </a:endParaRPr>
          </a:p>
        </p:txBody>
      </p:sp>
      <p:grpSp>
        <p:nvGrpSpPr>
          <p:cNvPr id="3" name="组合 3"/>
          <p:cNvGrpSpPr/>
          <p:nvPr/>
        </p:nvGrpSpPr>
        <p:grpSpPr bwMode="auto">
          <a:xfrm>
            <a:off x="344092" y="52388"/>
            <a:ext cx="5135165" cy="383620"/>
            <a:chOff x="516449" y="314283"/>
            <a:chExt cx="8800220" cy="681048"/>
          </a:xfrm>
        </p:grpSpPr>
        <p:sp>
          <p:nvSpPr>
            <p:cNvPr id="4" name="two-overlapping-squares_20474"/>
            <p:cNvSpPr/>
            <p:nvPr/>
          </p:nvSpPr>
          <p:spPr bwMode="auto">
            <a:xfrm>
              <a:off x="516449" y="314283"/>
              <a:ext cx="586464" cy="608757"/>
            </a:xfrm>
            <a:custGeom>
              <a:avLst/>
              <a:gdLst>
                <a:gd name="connsiteX0" fmla="*/ 46264 w 583435"/>
                <a:gd name="connsiteY0" fmla="*/ 195065 h 606651"/>
                <a:gd name="connsiteX1" fmla="*/ 46264 w 583435"/>
                <a:gd name="connsiteY1" fmla="*/ 560339 h 606651"/>
                <a:gd name="connsiteX2" fmla="*/ 412058 w 583435"/>
                <a:gd name="connsiteY2" fmla="*/ 560339 h 606651"/>
                <a:gd name="connsiteX3" fmla="*/ 412058 w 583435"/>
                <a:gd name="connsiteY3" fmla="*/ 480889 h 606651"/>
                <a:gd name="connsiteX4" fmla="*/ 412058 w 583435"/>
                <a:gd name="connsiteY4" fmla="*/ 450078 h 606651"/>
                <a:gd name="connsiteX5" fmla="*/ 412058 w 583435"/>
                <a:gd name="connsiteY5" fmla="*/ 195065 h 606651"/>
                <a:gd name="connsiteX6" fmla="*/ 132716 w 583435"/>
                <a:gd name="connsiteY6" fmla="*/ 195065 h 606651"/>
                <a:gd name="connsiteX7" fmla="*/ 101861 w 583435"/>
                <a:gd name="connsiteY7" fmla="*/ 195065 h 606651"/>
                <a:gd name="connsiteX8" fmla="*/ 30837 w 583435"/>
                <a:gd name="connsiteY8" fmla="*/ 179660 h 606651"/>
                <a:gd name="connsiteX9" fmla="*/ 117288 w 583435"/>
                <a:gd name="connsiteY9" fmla="*/ 179660 h 606651"/>
                <a:gd name="connsiteX10" fmla="*/ 427485 w 583435"/>
                <a:gd name="connsiteY10" fmla="*/ 179660 h 606651"/>
                <a:gd name="connsiteX11" fmla="*/ 427485 w 583435"/>
                <a:gd name="connsiteY11" fmla="*/ 465484 h 606651"/>
                <a:gd name="connsiteX12" fmla="*/ 427485 w 583435"/>
                <a:gd name="connsiteY12" fmla="*/ 575744 h 606651"/>
                <a:gd name="connsiteX13" fmla="*/ 30837 w 583435"/>
                <a:gd name="connsiteY13" fmla="*/ 575744 h 606651"/>
                <a:gd name="connsiteX14" fmla="*/ 15428 w 583435"/>
                <a:gd name="connsiteY14" fmla="*/ 164235 h 606651"/>
                <a:gd name="connsiteX15" fmla="*/ 15428 w 583435"/>
                <a:gd name="connsiteY15" fmla="*/ 591245 h 606651"/>
                <a:gd name="connsiteX16" fmla="*/ 442937 w 583435"/>
                <a:gd name="connsiteY16" fmla="*/ 591245 h 606651"/>
                <a:gd name="connsiteX17" fmla="*/ 442937 w 583435"/>
                <a:gd name="connsiteY17" fmla="*/ 465477 h 606651"/>
                <a:gd name="connsiteX18" fmla="*/ 442937 w 583435"/>
                <a:gd name="connsiteY18" fmla="*/ 164235 h 606651"/>
                <a:gd name="connsiteX19" fmla="*/ 117308 w 583435"/>
                <a:gd name="connsiteY19" fmla="*/ 164235 h 606651"/>
                <a:gd name="connsiteX20" fmla="*/ 171353 w 583435"/>
                <a:gd name="connsiteY20" fmla="*/ 46218 h 606651"/>
                <a:gd name="connsiteX21" fmla="*/ 171353 w 583435"/>
                <a:gd name="connsiteY21" fmla="*/ 148829 h 606651"/>
                <a:gd name="connsiteX22" fmla="*/ 458462 w 583435"/>
                <a:gd name="connsiteY22" fmla="*/ 148829 h 606651"/>
                <a:gd name="connsiteX23" fmla="*/ 458462 w 583435"/>
                <a:gd name="connsiteY23" fmla="*/ 411507 h 606651"/>
                <a:gd name="connsiteX24" fmla="*/ 537152 w 583435"/>
                <a:gd name="connsiteY24" fmla="*/ 411507 h 606651"/>
                <a:gd name="connsiteX25" fmla="*/ 537152 w 583435"/>
                <a:gd name="connsiteY25" fmla="*/ 46218 h 606651"/>
                <a:gd name="connsiteX26" fmla="*/ 140401 w 583435"/>
                <a:gd name="connsiteY26" fmla="*/ 15406 h 606651"/>
                <a:gd name="connsiteX27" fmla="*/ 140401 w 583435"/>
                <a:gd name="connsiteY27" fmla="*/ 141077 h 606651"/>
                <a:gd name="connsiteX28" fmla="*/ 155828 w 583435"/>
                <a:gd name="connsiteY28" fmla="*/ 141077 h 606651"/>
                <a:gd name="connsiteX29" fmla="*/ 155828 w 583435"/>
                <a:gd name="connsiteY29" fmla="*/ 30812 h 606651"/>
                <a:gd name="connsiteX30" fmla="*/ 552580 w 583435"/>
                <a:gd name="connsiteY30" fmla="*/ 30812 h 606651"/>
                <a:gd name="connsiteX31" fmla="*/ 552580 w 583435"/>
                <a:gd name="connsiteY31" fmla="*/ 426913 h 606651"/>
                <a:gd name="connsiteX32" fmla="*/ 466127 w 583435"/>
                <a:gd name="connsiteY32" fmla="*/ 426913 h 606651"/>
                <a:gd name="connsiteX33" fmla="*/ 466127 w 583435"/>
                <a:gd name="connsiteY33" fmla="*/ 442416 h 606651"/>
                <a:gd name="connsiteX34" fmla="*/ 568007 w 583435"/>
                <a:gd name="connsiteY34" fmla="*/ 442416 h 606651"/>
                <a:gd name="connsiteX35" fmla="*/ 568007 w 583435"/>
                <a:gd name="connsiteY35" fmla="*/ 15406 h 606651"/>
                <a:gd name="connsiteX36" fmla="*/ 124973 w 583435"/>
                <a:gd name="connsiteY36" fmla="*/ 0 h 606651"/>
                <a:gd name="connsiteX37" fmla="*/ 583435 w 583435"/>
                <a:gd name="connsiteY37" fmla="*/ 0 h 606651"/>
                <a:gd name="connsiteX38" fmla="*/ 583435 w 583435"/>
                <a:gd name="connsiteY38" fmla="*/ 457822 h 606651"/>
                <a:gd name="connsiteX39" fmla="*/ 458462 w 583435"/>
                <a:gd name="connsiteY39" fmla="*/ 457822 h 606651"/>
                <a:gd name="connsiteX40" fmla="*/ 458462 w 583435"/>
                <a:gd name="connsiteY40" fmla="*/ 480883 h 606651"/>
                <a:gd name="connsiteX41" fmla="*/ 458462 w 583435"/>
                <a:gd name="connsiteY41" fmla="*/ 606651 h 606651"/>
                <a:gd name="connsiteX42" fmla="*/ 0 w 583435"/>
                <a:gd name="connsiteY42" fmla="*/ 606651 h 606651"/>
                <a:gd name="connsiteX43" fmla="*/ 0 w 583435"/>
                <a:gd name="connsiteY43" fmla="*/ 148829 h 606651"/>
                <a:gd name="connsiteX44" fmla="*/ 101880 w 583435"/>
                <a:gd name="connsiteY44" fmla="*/ 148829 h 606651"/>
                <a:gd name="connsiteX45" fmla="*/ 124973 w 583435"/>
                <a:gd name="connsiteY45" fmla="*/ 148829 h 60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3435" h="606651">
                  <a:moveTo>
                    <a:pt x="46264" y="195065"/>
                  </a:moveTo>
                  <a:lnTo>
                    <a:pt x="46264" y="560339"/>
                  </a:lnTo>
                  <a:lnTo>
                    <a:pt x="412058" y="560339"/>
                  </a:lnTo>
                  <a:lnTo>
                    <a:pt x="412058" y="480889"/>
                  </a:lnTo>
                  <a:lnTo>
                    <a:pt x="412058" y="450078"/>
                  </a:lnTo>
                  <a:lnTo>
                    <a:pt x="412058" y="195065"/>
                  </a:lnTo>
                  <a:lnTo>
                    <a:pt x="132716" y="195065"/>
                  </a:lnTo>
                  <a:lnTo>
                    <a:pt x="101861" y="195065"/>
                  </a:lnTo>
                  <a:close/>
                  <a:moveTo>
                    <a:pt x="30837" y="179660"/>
                  </a:moveTo>
                  <a:lnTo>
                    <a:pt x="117288" y="179660"/>
                  </a:lnTo>
                  <a:lnTo>
                    <a:pt x="427485" y="179660"/>
                  </a:lnTo>
                  <a:lnTo>
                    <a:pt x="427485" y="465484"/>
                  </a:lnTo>
                  <a:lnTo>
                    <a:pt x="427485" y="575744"/>
                  </a:lnTo>
                  <a:lnTo>
                    <a:pt x="30837" y="575744"/>
                  </a:lnTo>
                  <a:close/>
                  <a:moveTo>
                    <a:pt x="15428" y="164235"/>
                  </a:moveTo>
                  <a:lnTo>
                    <a:pt x="15428" y="591245"/>
                  </a:lnTo>
                  <a:lnTo>
                    <a:pt x="442937" y="591245"/>
                  </a:lnTo>
                  <a:lnTo>
                    <a:pt x="442937" y="465477"/>
                  </a:lnTo>
                  <a:lnTo>
                    <a:pt x="442937" y="164235"/>
                  </a:lnTo>
                  <a:lnTo>
                    <a:pt x="117308" y="164235"/>
                  </a:lnTo>
                  <a:close/>
                  <a:moveTo>
                    <a:pt x="171353" y="46218"/>
                  </a:moveTo>
                  <a:lnTo>
                    <a:pt x="171353" y="148829"/>
                  </a:lnTo>
                  <a:lnTo>
                    <a:pt x="458462" y="148829"/>
                  </a:lnTo>
                  <a:lnTo>
                    <a:pt x="458462" y="411507"/>
                  </a:lnTo>
                  <a:lnTo>
                    <a:pt x="537152" y="411507"/>
                  </a:lnTo>
                  <a:lnTo>
                    <a:pt x="537152" y="46218"/>
                  </a:lnTo>
                  <a:close/>
                  <a:moveTo>
                    <a:pt x="140401" y="15406"/>
                  </a:moveTo>
                  <a:lnTo>
                    <a:pt x="140401" y="141077"/>
                  </a:lnTo>
                  <a:lnTo>
                    <a:pt x="155828" y="141077"/>
                  </a:lnTo>
                  <a:lnTo>
                    <a:pt x="155828" y="30812"/>
                  </a:lnTo>
                  <a:lnTo>
                    <a:pt x="552580" y="30812"/>
                  </a:lnTo>
                  <a:lnTo>
                    <a:pt x="552580" y="426913"/>
                  </a:lnTo>
                  <a:lnTo>
                    <a:pt x="466127" y="426913"/>
                  </a:lnTo>
                  <a:lnTo>
                    <a:pt x="466127" y="442416"/>
                  </a:lnTo>
                  <a:lnTo>
                    <a:pt x="568007" y="442416"/>
                  </a:lnTo>
                  <a:lnTo>
                    <a:pt x="568007" y="15406"/>
                  </a:lnTo>
                  <a:close/>
                  <a:moveTo>
                    <a:pt x="124973" y="0"/>
                  </a:moveTo>
                  <a:lnTo>
                    <a:pt x="583435" y="0"/>
                  </a:lnTo>
                  <a:lnTo>
                    <a:pt x="583435" y="457822"/>
                  </a:lnTo>
                  <a:lnTo>
                    <a:pt x="458462" y="457822"/>
                  </a:lnTo>
                  <a:lnTo>
                    <a:pt x="458462" y="480883"/>
                  </a:lnTo>
                  <a:lnTo>
                    <a:pt x="458462" y="606651"/>
                  </a:lnTo>
                  <a:lnTo>
                    <a:pt x="0" y="606651"/>
                  </a:lnTo>
                  <a:lnTo>
                    <a:pt x="0" y="148829"/>
                  </a:lnTo>
                  <a:lnTo>
                    <a:pt x="101880" y="148829"/>
                  </a:lnTo>
                  <a:lnTo>
                    <a:pt x="124973" y="1488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316751" y="339649"/>
              <a:ext cx="7999918" cy="6556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defRPr/>
              </a:pPr>
              <a:endParaRPr lang="en-US" altLang="zh-CN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26" name="矩形: 圆角 25"/>
          <p:cNvSpPr/>
          <p:nvPr/>
        </p:nvSpPr>
        <p:spPr>
          <a:xfrm>
            <a:off x="1165041" y="545050"/>
            <a:ext cx="1761055" cy="38576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zh-CN" altLang="en-US" sz="1500" b="1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模型概念</a:t>
            </a:r>
            <a:endParaRPr lang="en-US" altLang="zh-CN" sz="1500" b="1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867523" y="66676"/>
            <a:ext cx="4737777" cy="36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defRPr/>
            </a:pPr>
            <a:r>
              <a:rPr lang="zh-CN" altLang="en-US" sz="180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损失函数</a:t>
            </a:r>
          </a:p>
        </p:txBody>
      </p:sp>
      <p:sp>
        <p:nvSpPr>
          <p:cNvPr id="6" name="DRAWINGSTR_UNKNOWNSHAPENAME 5"/>
          <p:cNvSpPr/>
          <p:nvPr/>
        </p:nvSpPr>
        <p:spPr>
          <a:xfrm>
            <a:off x="0" y="0"/>
            <a:ext cx="127000" cy="127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129D5FAF-1863-7267-BDC1-D05283A91B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03" y="2900758"/>
            <a:ext cx="3771137" cy="41277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AA1A1EE-5226-4CA5-A22F-A7A76BED4B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309" y="1823865"/>
            <a:ext cx="1998697" cy="448880"/>
          </a:xfrm>
          <a:prstGeom prst="rect">
            <a:avLst/>
          </a:prstGeom>
        </p:spPr>
      </p:pic>
      <p:sp>
        <p:nvSpPr>
          <p:cNvPr id="20" name="AutoShape 2">
            <a:extLst>
              <a:ext uri="{FF2B5EF4-FFF2-40B4-BE49-F238E27FC236}">
                <a16:creationId xmlns:a16="http://schemas.microsoft.com/office/drawing/2014/main" id="{31D92E17-3B35-E27D-37E7-D87A2A4A9CE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827930" y="327306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97B02D3-176B-4E2B-9BC9-408850BCC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17" y="1364729"/>
            <a:ext cx="3668571" cy="305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2734B7EA-28DD-DCF9-A3AB-52889AA15830}"/>
              </a:ext>
            </a:extLst>
          </p:cNvPr>
          <p:cNvSpPr/>
          <p:nvPr/>
        </p:nvSpPr>
        <p:spPr>
          <a:xfrm>
            <a:off x="96503" y="1071017"/>
            <a:ext cx="3958242" cy="1451456"/>
          </a:xfrm>
          <a:prstGeom prst="rect">
            <a:avLst/>
          </a:prstGeom>
          <a:noFill/>
          <a:ln w="158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D9C8BBD-37F5-7EE5-5F2E-0985DE6705B4}"/>
              </a:ext>
            </a:extLst>
          </p:cNvPr>
          <p:cNvSpPr/>
          <p:nvPr/>
        </p:nvSpPr>
        <p:spPr>
          <a:xfrm>
            <a:off x="96503" y="2867783"/>
            <a:ext cx="3958242" cy="870024"/>
          </a:xfrm>
          <a:prstGeom prst="rect">
            <a:avLst/>
          </a:prstGeom>
          <a:noFill/>
          <a:ln w="158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13756985-55C0-6214-CCA4-12007D683D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3935" y="3351344"/>
            <a:ext cx="3771137" cy="316728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A274036F-0686-5AAC-2355-81C725F95C27}"/>
              </a:ext>
            </a:extLst>
          </p:cNvPr>
          <p:cNvSpPr/>
          <p:nvPr/>
        </p:nvSpPr>
        <p:spPr>
          <a:xfrm>
            <a:off x="111987" y="4089548"/>
            <a:ext cx="3958242" cy="989261"/>
          </a:xfrm>
          <a:prstGeom prst="rect">
            <a:avLst/>
          </a:prstGeom>
          <a:noFill/>
          <a:ln w="158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FCB3306B-0880-920E-FB52-51100EC00A0F}"/>
              </a:ext>
            </a:extLst>
          </p:cNvPr>
          <p:cNvSpPr/>
          <p:nvPr/>
        </p:nvSpPr>
        <p:spPr>
          <a:xfrm>
            <a:off x="5927828" y="568072"/>
            <a:ext cx="1761055" cy="38576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altLang="zh-CN" sz="1500" b="1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loss</a:t>
            </a: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B91AEEAB-75BD-721B-86FB-F2C37C1C63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04590" y="1113745"/>
            <a:ext cx="2503766" cy="1917037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57261719-3AB7-BBA3-014D-8241398EF58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6029" y="3095109"/>
            <a:ext cx="2503766" cy="1909158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67275B57-A220-BB35-FFAD-8ECDEA1E03B8}"/>
              </a:ext>
            </a:extLst>
          </p:cNvPr>
          <p:cNvSpPr/>
          <p:nvPr/>
        </p:nvSpPr>
        <p:spPr>
          <a:xfrm>
            <a:off x="4193459" y="1075928"/>
            <a:ext cx="4854038" cy="4000896"/>
          </a:xfrm>
          <a:prstGeom prst="rect">
            <a:avLst/>
          </a:prstGeom>
          <a:noFill/>
          <a:ln w="158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853D8C7-05B0-B4E5-5452-C36F8A2ECDC6}"/>
              </a:ext>
            </a:extLst>
          </p:cNvPr>
          <p:cNvSpPr txBox="1"/>
          <p:nvPr/>
        </p:nvSpPr>
        <p:spPr>
          <a:xfrm>
            <a:off x="1784494" y="2476480"/>
            <a:ext cx="522153" cy="379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微软雅黑" pitchFamily="34" charset="-122"/>
              </a:rPr>
              <a:t>1-1</a:t>
            </a:r>
            <a:endParaRPr lang="zh-CN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微软雅黑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34C727AE-8FCE-FE88-13AB-34132FF868F7}"/>
              </a:ext>
            </a:extLst>
          </p:cNvPr>
          <p:cNvSpPr txBox="1"/>
          <p:nvPr/>
        </p:nvSpPr>
        <p:spPr>
          <a:xfrm>
            <a:off x="1784493" y="3701292"/>
            <a:ext cx="522153" cy="379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微软雅黑" pitchFamily="34" charset="-122"/>
              </a:rPr>
              <a:t>1-2</a:t>
            </a:r>
            <a:endParaRPr lang="zh-CN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微软雅黑" pitchFamily="34" charset="-122"/>
            </a:endParaRP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FFFDBFA4-7276-2375-8D61-974787630B17}"/>
              </a:ext>
            </a:extLst>
          </p:cNvPr>
          <p:cNvSpPr/>
          <p:nvPr/>
        </p:nvSpPr>
        <p:spPr>
          <a:xfrm>
            <a:off x="6919486" y="1236600"/>
            <a:ext cx="1950310" cy="16548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lnSpc>
                <a:spcPct val="150000"/>
              </a:lnSpc>
              <a:defRPr/>
            </a:pPr>
            <a:r>
              <a:rPr lang="en-US" altLang="zh-CN" sz="1500" b="1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Consistency Distillation Loss</a:t>
            </a:r>
            <a:r>
              <a:rPr lang="zh-CN" altLang="en-US" sz="1200" b="1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最小化一致性模型在相邻时间点输出的差异</a:t>
            </a:r>
            <a:endParaRPr lang="en-US" altLang="zh-CN" sz="1500" b="1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1879852F-5511-8815-4A47-4117F49011AC}"/>
              </a:ext>
            </a:extLst>
          </p:cNvPr>
          <p:cNvSpPr/>
          <p:nvPr/>
        </p:nvSpPr>
        <p:spPr>
          <a:xfrm>
            <a:off x="4354990" y="3210550"/>
            <a:ext cx="1950310" cy="16548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lnSpc>
                <a:spcPct val="150000"/>
              </a:lnSpc>
              <a:defRPr/>
            </a:pPr>
            <a:r>
              <a:rPr lang="en-US" altLang="zh-CN" sz="1500" b="1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Consistency Training Loss</a:t>
            </a:r>
          </a:p>
          <a:p>
            <a:pPr algn="ctr" defTabSz="685800">
              <a:lnSpc>
                <a:spcPct val="150000"/>
              </a:lnSpc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不需要预训练的扩散模型，只需要数据本身</a:t>
            </a:r>
            <a:endParaRPr lang="en-US" altLang="zh-CN" sz="1200" b="1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4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021433" y="2123092"/>
            <a:ext cx="1560364" cy="2039020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实验结果</a:t>
            </a:r>
          </a:p>
          <a:p>
            <a:endParaRPr lang="zh-CN" altLang="en-US" sz="2800" b="1" dirty="0">
              <a:solidFill>
                <a:schemeClr val="bg1"/>
              </a:solidFill>
            </a:endParaRPr>
          </a:p>
          <a:p>
            <a:endParaRPr lang="zh-CN" altLang="en-US" sz="3600" b="1" dirty="0">
              <a:solidFill>
                <a:schemeClr val="bg1"/>
              </a:solidFill>
            </a:endParaRPr>
          </a:p>
          <a:p>
            <a:endParaRPr lang="zh-CN" altLang="en-US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000120140530A99PPBG">
  <a:themeElements>
    <a:clrScheme name="自定义 95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71F6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charset="0"/>
            <a:ea typeface="微软雅黑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95">
    <a:dk1>
      <a:sysClr val="windowText" lastClr="000000"/>
    </a:dk1>
    <a:lt1>
      <a:sysClr val="window" lastClr="FFFFFF"/>
    </a:lt1>
    <a:dk2>
      <a:srgbClr val="3F3F3F"/>
    </a:dk2>
    <a:lt2>
      <a:srgbClr val="E3DED1"/>
    </a:lt2>
    <a:accent1>
      <a:srgbClr val="071F65"/>
    </a:accent1>
    <a:accent2>
      <a:srgbClr val="7F7F7F"/>
    </a:accent2>
    <a:accent3>
      <a:srgbClr val="414456"/>
    </a:accent3>
    <a:accent4>
      <a:srgbClr val="444455"/>
    </a:accent4>
    <a:accent5>
      <a:srgbClr val="444455"/>
    </a:accent5>
    <a:accent6>
      <a:srgbClr val="7F7F7F"/>
    </a:accent6>
    <a:hlink>
      <a:srgbClr val="002060"/>
    </a:hlink>
    <a:folHlink>
      <a:srgbClr val="B26B0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1234</Words>
  <Application>Microsoft Office PowerPoint</Application>
  <PresentationFormat>全屏显示(16:9)</PresentationFormat>
  <Paragraphs>111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-apple-system</vt:lpstr>
      <vt:lpstr>Helvetica Neue</vt:lpstr>
      <vt:lpstr>方正粗黑宋简体</vt:lpstr>
      <vt:lpstr>微软雅黑</vt:lpstr>
      <vt:lpstr>幼圆</vt:lpstr>
      <vt:lpstr>Arial</vt:lpstr>
      <vt:lpstr>Arial Black</vt:lpstr>
      <vt:lpstr>Calibri</vt:lpstr>
      <vt:lpstr>Impact</vt:lpstr>
      <vt:lpstr>Times New Roman</vt:lpstr>
      <vt:lpstr>Wingdings 2</vt:lpstr>
      <vt:lpstr>等线</vt:lpstr>
      <vt:lpstr>A000120140530A99PPBG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号百公司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Titan</dc:creator>
  <cp:lastModifiedBy>yihan SHE</cp:lastModifiedBy>
  <cp:revision>472</cp:revision>
  <dcterms:created xsi:type="dcterms:W3CDTF">1900-01-01T00:00:00Z</dcterms:created>
  <dcterms:modified xsi:type="dcterms:W3CDTF">2023-09-18T07:50:26Z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2052-11.34.2</vt:lpwstr>
  </property>
  <property fmtid="{D5CDD505-2E9C-101B-9397-08002B2CF9AE}" pid="4" name="ICV">
    <vt:lpwstr>31C9E4AF0003889869C0FE640386C249_32</vt:lpwstr>
  </property>
</Properties>
</file>